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0" r:id="rId6"/>
    <p:sldId id="266" r:id="rId7"/>
    <p:sldId id="267" r:id="rId8"/>
    <p:sldId id="263" r:id="rId9"/>
    <p:sldId id="268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7A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27" d="100"/>
          <a:sy n="127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1BB8-1DE4-48AA-8F02-7666A3924390}" type="datetimeFigureOut">
              <a:rPr lang="en-US" smtClean="0"/>
              <a:t>15/09/17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0EB9F-0C20-4D0D-9B06-639F4824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5"/>
          <p:cNvSpPr/>
          <p:nvPr userDrawn="1"/>
        </p:nvSpPr>
        <p:spPr>
          <a:xfrm>
            <a:off x="0" y="3644900"/>
            <a:ext cx="9144000" cy="1152525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1" descr="choir-408422_1920.jpg"/>
          <p:cNvPicPr>
            <a:picLocks noChangeAspect="1"/>
          </p:cNvPicPr>
          <p:nvPr userDrawn="1"/>
        </p:nvPicPr>
        <p:blipFill>
          <a:blip r:embed="rId2" cstate="print"/>
          <a:srcRect t="21994" b="18211"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0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1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2"/>
          <p:cNvCxnSpPr/>
          <p:nvPr userDrawn="1"/>
        </p:nvCxnSpPr>
        <p:spPr>
          <a:xfrm>
            <a:off x="611188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3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876925"/>
            <a:ext cx="1403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08012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848872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75B9-7780-47FD-82A2-0C93144AA215}" type="datetime1">
              <a:rPr lang="hu-HU" smtClean="0"/>
              <a:t>15/09/17</a:t>
            </a:fld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22488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700338" y="6356350"/>
            <a:ext cx="3887787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 dirty="0"/>
          </a:p>
        </p:txBody>
      </p:sp>
      <p:pic>
        <p:nvPicPr>
          <p:cNvPr id="17" name="Picture 16" descr="vocal_logo_v3_500x25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5576" y="5842773"/>
            <a:ext cx="1800200" cy="8947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6912-9277-4B44-BAB3-B2B8EE871292}" type="datetime1">
              <a:rPr lang="hu-HU" smtClean="0"/>
              <a:t>15/09/17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D6F5-DC54-4415-AD16-E9CE5CEF43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89CA-DDD6-4F01-92D8-406262668D60}" type="datetime1">
              <a:rPr lang="hu-HU" smtClean="0"/>
              <a:t>15/09/17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025F-2BFF-49FB-993F-7F8459970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0" y="1412875"/>
            <a:ext cx="9144000" cy="215900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611188" y="6356350"/>
            <a:ext cx="8532812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Kép 8" descr="logosbeneficaireserasmusrightfund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31539"/>
            <a:ext cx="2160240" cy="4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9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0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"/>
          <p:cNvCxnSpPr/>
          <p:nvPr userDrawn="1"/>
        </p:nvCxnSpPr>
        <p:spPr>
          <a:xfrm>
            <a:off x="611560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17" name="Picture 16" descr="vocal_logo_v3_500x250_in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6165304"/>
            <a:ext cx="1243410" cy="617997"/>
          </a:xfrm>
          <a:prstGeom prst="rect">
            <a:avLst/>
          </a:prstGeom>
        </p:spPr>
      </p:pic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896544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0" y="1412875"/>
            <a:ext cx="9144000" cy="215900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6" name="Egyenes összekötő 8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9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0"/>
          <p:cNvCxnSpPr/>
          <p:nvPr userDrawn="1"/>
        </p:nvCxnSpPr>
        <p:spPr>
          <a:xfrm>
            <a:off x="611188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896544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7" name="Kép 8" descr="logosbeneficaireserasmusrightfund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31539"/>
            <a:ext cx="2160240" cy="4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vocal_logo_v3_500x250_in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6165304"/>
            <a:ext cx="1243410" cy="61799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B7CE-7791-455E-9A87-5CA185824DF3}" type="datetime1">
              <a:rPr lang="hu-HU" smtClean="0"/>
              <a:t>15/09/17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023D-8C0F-4D98-B5AD-E5C4ECDE42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EFC4-D18E-4B60-BFAB-38B3211CF03E}" type="datetime1">
              <a:rPr lang="hu-HU" smtClean="0"/>
              <a:t>15/09/17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F386-8D8E-43D2-9694-23EB54FACE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CAD6-67CB-4150-A810-73862AE173B6}" type="datetime1">
              <a:rPr lang="hu-HU" smtClean="0"/>
              <a:t>15/09/17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4773-8C8F-495D-A14F-8E6CCFC060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9E12-0600-4C93-9A46-12CD240B0956}" type="datetime1">
              <a:rPr lang="hu-HU" smtClean="0"/>
              <a:t>15/09/17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1B3-3BA3-4CF9-8764-A3399B6CDF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93C9-1091-43F6-8080-5EEC16DA0BB4}" type="datetime1">
              <a:rPr lang="hu-HU" smtClean="0"/>
              <a:t>15/09/17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3B1E-773F-4D4E-AC38-DA53FD5546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ADA7-F7A6-48FF-882D-0980A05F5CD2}" type="datetime1">
              <a:rPr lang="hu-HU" smtClean="0"/>
              <a:t>15/09/17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7C44-12C4-409D-BCDD-524BCC113D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9CB16-5248-4E74-BC7A-609C1009DD6F}" type="datetime1">
              <a:rPr lang="hu-HU" smtClean="0"/>
              <a:t>15/09/17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C0EF9-A001-4B07-AF8F-940884A86C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5yoKH88iZAQ_QT9_yMTU4INoiSnWgR92jT94-yt8yfE/edit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684213" y="3644900"/>
            <a:ext cx="7772400" cy="1152525"/>
          </a:xfrm>
        </p:spPr>
        <p:txBody>
          <a:bodyPr/>
          <a:lstStyle/>
          <a:p>
            <a:r>
              <a:rPr lang="en-US" dirty="0"/>
              <a:t>IO5 </a:t>
            </a:r>
            <a:r>
              <a:rPr lang="en-US" dirty="0" smtClean="0"/>
              <a:t>- 6 </a:t>
            </a:r>
            <a:r>
              <a:rPr lang="en-US" dirty="0"/>
              <a:t>(re)developed courses</a:t>
            </a:r>
            <a:endParaRPr lang="en-US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400800" cy="1392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Estela Daukšienė,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LieDM association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 </a:t>
            </a:r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002587" cy="1152525"/>
          </a:xfrm>
        </p:spPr>
        <p:txBody>
          <a:bodyPr/>
          <a:lstStyle/>
          <a:p>
            <a:r>
              <a:rPr lang="en-US" dirty="0" smtClean="0"/>
              <a:t>IO5 </a:t>
            </a:r>
            <a:r>
              <a:rPr lang="en-US" dirty="0" smtClean="0"/>
              <a:t>aim</a:t>
            </a:r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833438" y="1700213"/>
            <a:ext cx="7853362" cy="4425950"/>
          </a:xfrm>
        </p:spPr>
        <p:txBody>
          <a:bodyPr/>
          <a:lstStyle/>
          <a:p>
            <a:r>
              <a:rPr lang="en-US" dirty="0"/>
              <a:t>To (re)design quality and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curriculum</a:t>
            </a:r>
            <a:r>
              <a:rPr lang="en-US" dirty="0"/>
              <a:t> for </a:t>
            </a:r>
            <a:r>
              <a:rPr lang="en-US" i="1" dirty="0"/>
              <a:t>international, intercultural diverse target groups</a:t>
            </a:r>
            <a:r>
              <a:rPr lang="en-US" dirty="0"/>
              <a:t> in the form of </a:t>
            </a:r>
            <a:r>
              <a:rPr lang="en-US" b="1" dirty="0"/>
              <a:t>open educational resources </a:t>
            </a:r>
            <a:r>
              <a:rPr lang="en-US" dirty="0"/>
              <a:t>through </a:t>
            </a:r>
            <a:r>
              <a:rPr lang="en-US" b="1" dirty="0"/>
              <a:t>mutual collaboration </a:t>
            </a:r>
            <a:r>
              <a:rPr lang="en-US" dirty="0"/>
              <a:t>of teachers and trainers from all consortium institutions.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684213" y="116235"/>
            <a:ext cx="8002587" cy="1152525"/>
          </a:xfrm>
        </p:spPr>
        <p:txBody>
          <a:bodyPr/>
          <a:lstStyle/>
          <a:p>
            <a:r>
              <a:rPr lang="en-US" dirty="0" smtClean="0"/>
              <a:t>IO5 success </a:t>
            </a:r>
            <a:r>
              <a:rPr lang="en-US" dirty="0" smtClean="0"/>
              <a:t>indicator (1)</a:t>
            </a:r>
            <a:endParaRPr lang="en-US" dirty="0" smtClean="0"/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928992" cy="3600400"/>
          </a:xfrm>
        </p:spPr>
        <p:txBody>
          <a:bodyPr/>
          <a:lstStyle/>
          <a:p>
            <a:r>
              <a:rPr lang="en-US" b="1" dirty="0"/>
              <a:t>6 courses </a:t>
            </a:r>
            <a:r>
              <a:rPr lang="en-US" dirty="0"/>
              <a:t>(re)</a:t>
            </a:r>
            <a:r>
              <a:rPr lang="en-US" dirty="0" smtClean="0"/>
              <a:t>developed: </a:t>
            </a:r>
          </a:p>
          <a:p>
            <a:r>
              <a:rPr lang="en-US" dirty="0" smtClean="0"/>
              <a:t>in </a:t>
            </a:r>
            <a:r>
              <a:rPr lang="en-US" dirty="0"/>
              <a:t>ICT </a:t>
            </a:r>
            <a:r>
              <a:rPr lang="en-US" dirty="0" smtClean="0"/>
              <a:t>portal, </a:t>
            </a:r>
            <a:r>
              <a:rPr lang="en-US" dirty="0"/>
              <a:t>allowing </a:t>
            </a:r>
            <a:r>
              <a:rPr lang="en-US" i="1" dirty="0"/>
              <a:t>open access </a:t>
            </a:r>
            <a:r>
              <a:rPr lang="en-US" dirty="0"/>
              <a:t>and </a:t>
            </a:r>
            <a:r>
              <a:rPr lang="en-US" i="1" dirty="0"/>
              <a:t>open </a:t>
            </a:r>
            <a:r>
              <a:rPr lang="en-US" i="1" dirty="0" smtClean="0"/>
              <a:t>learning - </a:t>
            </a:r>
            <a:r>
              <a:rPr lang="en-US" b="1" i="1" dirty="0" smtClean="0">
                <a:solidFill>
                  <a:srgbClr val="FAB47A"/>
                </a:solidFill>
              </a:rPr>
              <a:t>done</a:t>
            </a:r>
            <a:r>
              <a:rPr lang="en-US" dirty="0" smtClean="0"/>
              <a:t>; </a:t>
            </a:r>
            <a:endParaRPr lang="en-US" dirty="0" smtClean="0"/>
          </a:p>
          <a:p>
            <a:r>
              <a:rPr lang="en-US" dirty="0" smtClean="0"/>
              <a:t>each has </a:t>
            </a:r>
            <a:r>
              <a:rPr lang="en-US" b="1" dirty="0" smtClean="0"/>
              <a:t>a collaborator </a:t>
            </a:r>
            <a:r>
              <a:rPr lang="en-US" dirty="0" smtClean="0"/>
              <a:t>of at least </a:t>
            </a:r>
            <a:r>
              <a:rPr lang="en-US" b="1" dirty="0" smtClean="0"/>
              <a:t>2</a:t>
            </a:r>
            <a:r>
              <a:rPr lang="en-US" dirty="0" smtClean="0"/>
              <a:t> other partner </a:t>
            </a:r>
            <a:r>
              <a:rPr lang="en-US" b="1" dirty="0" smtClean="0"/>
              <a:t>institutions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AB47A"/>
                </a:solidFill>
              </a:rPr>
              <a:t>done: </a:t>
            </a:r>
            <a:r>
              <a:rPr lang="en-US" dirty="0">
                <a:hlinkClick r:id="rId2"/>
              </a:rPr>
              <a:t>https://docs.google.com/document/d/15yoKH88iZAQ_QT9_yMTU4INoiSnWgR92jT94-yt8yfE/edit?usp=sharing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5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684213" y="116235"/>
            <a:ext cx="8002587" cy="1152525"/>
          </a:xfrm>
        </p:spPr>
        <p:txBody>
          <a:bodyPr/>
          <a:lstStyle/>
          <a:p>
            <a:r>
              <a:rPr lang="en-US" dirty="0" smtClean="0"/>
              <a:t>IO5 success </a:t>
            </a:r>
            <a:r>
              <a:rPr lang="en-US" dirty="0" smtClean="0"/>
              <a:t>indicator (2)</a:t>
            </a:r>
            <a:endParaRPr lang="en-US" dirty="0" smtClean="0"/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928992" cy="3600400"/>
          </a:xfrm>
        </p:spPr>
        <p:txBody>
          <a:bodyPr/>
          <a:lstStyle/>
          <a:p>
            <a:r>
              <a:rPr lang="en-US" b="1" dirty="0"/>
              <a:t>6 courses </a:t>
            </a:r>
            <a:r>
              <a:rPr lang="en-US" dirty="0"/>
              <a:t>(re)</a:t>
            </a:r>
            <a:r>
              <a:rPr lang="en-US" dirty="0" smtClean="0"/>
              <a:t>developed - each: 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b="1" dirty="0"/>
              <a:t>theoretical </a:t>
            </a:r>
            <a:r>
              <a:rPr lang="en-US" b="1" dirty="0" smtClean="0"/>
              <a:t>references </a:t>
            </a:r>
            <a:r>
              <a:rPr lang="en-US" sz="2800" dirty="0" smtClean="0"/>
              <a:t>(</a:t>
            </a:r>
            <a:r>
              <a:rPr lang="en-US" sz="2800" dirty="0"/>
              <a:t>in the form </a:t>
            </a:r>
            <a:r>
              <a:rPr lang="en-US" sz="2800" dirty="0" smtClean="0"/>
              <a:t>of OER)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and</a:t>
            </a:r>
            <a:r>
              <a:rPr lang="en-US" b="1" dirty="0" smtClean="0"/>
              <a:t> learning activities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designed for </a:t>
            </a:r>
            <a:r>
              <a:rPr lang="en-US" i="1" dirty="0" smtClean="0"/>
              <a:t>international</a:t>
            </a:r>
            <a:r>
              <a:rPr lang="en-US" i="1" dirty="0"/>
              <a:t>, intercultural learner collaboration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i="1" dirty="0"/>
              <a:t>development of social, civic and intercultural </a:t>
            </a:r>
            <a:r>
              <a:rPr lang="en-US" i="1" dirty="0" smtClean="0"/>
              <a:t>competence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23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684213" y="-99392"/>
            <a:ext cx="8002587" cy="1152525"/>
          </a:xfrm>
        </p:spPr>
        <p:txBody>
          <a:bodyPr/>
          <a:lstStyle/>
          <a:p>
            <a:r>
              <a:rPr lang="en-US" dirty="0" smtClean="0"/>
              <a:t>IO5 </a:t>
            </a:r>
            <a:r>
              <a:rPr lang="mr-IN" dirty="0" smtClean="0"/>
              <a:t>–</a:t>
            </a:r>
            <a:r>
              <a:rPr lang="en-US" dirty="0" smtClean="0"/>
              <a:t> planned in application</a:t>
            </a:r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611560" y="1451322"/>
            <a:ext cx="8532440" cy="4425950"/>
          </a:xfrm>
        </p:spPr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smtClean="0"/>
              <a:t>groups </a:t>
            </a:r>
            <a:r>
              <a:rPr lang="en-US" dirty="0" smtClean="0"/>
              <a:t>of t</a:t>
            </a:r>
            <a:r>
              <a:rPr lang="en-US" dirty="0" smtClean="0"/>
              <a:t>eachers in </a:t>
            </a:r>
            <a:r>
              <a:rPr lang="en-US" dirty="0" smtClean="0"/>
              <a:t>each course </a:t>
            </a:r>
            <a:r>
              <a:rPr lang="en-US" dirty="0" smtClean="0"/>
              <a:t>will </a:t>
            </a:r>
            <a:r>
              <a:rPr lang="en-US" dirty="0"/>
              <a:t>agree </a:t>
            </a:r>
            <a:r>
              <a:rPr lang="en-US" dirty="0" smtClean="0"/>
              <a:t>upon:</a:t>
            </a:r>
          </a:p>
          <a:p>
            <a:pPr lvl="1"/>
            <a:r>
              <a:rPr lang="en-US" dirty="0"/>
              <a:t>Type of </a:t>
            </a:r>
            <a:r>
              <a:rPr lang="en-US" dirty="0" smtClean="0"/>
              <a:t>collaboration;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learning results</a:t>
            </a:r>
            <a:r>
              <a:rPr lang="en-US" dirty="0"/>
              <a:t>/ competences of </a:t>
            </a:r>
            <a:r>
              <a:rPr lang="en-US" dirty="0" smtClean="0"/>
              <a:t>learners; </a:t>
            </a:r>
            <a:endParaRPr lang="en-US" dirty="0" smtClean="0"/>
          </a:p>
          <a:p>
            <a:pPr lvl="1"/>
            <a:r>
              <a:rPr lang="en-US" dirty="0" smtClean="0"/>
              <a:t>open</a:t>
            </a:r>
            <a:r>
              <a:rPr lang="en-US" dirty="0"/>
              <a:t>, interactive learning </a:t>
            </a:r>
            <a:r>
              <a:rPr lang="en-US" b="1" dirty="0" smtClean="0"/>
              <a:t>activities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b="1" dirty="0" smtClean="0"/>
              <a:t>Target groups of learners </a:t>
            </a:r>
            <a:r>
              <a:rPr lang="en-US" dirty="0" smtClean="0"/>
              <a:t>(focusing </a:t>
            </a:r>
            <a:r>
              <a:rPr lang="en-US" dirty="0"/>
              <a:t>at diverse and intercultural </a:t>
            </a:r>
            <a:r>
              <a:rPr lang="en-US" b="1" dirty="0"/>
              <a:t>learner groups</a:t>
            </a:r>
            <a:r>
              <a:rPr lang="en-US" dirty="0"/>
              <a:t>, including disadvantaged </a:t>
            </a:r>
            <a:r>
              <a:rPr lang="en-US" dirty="0" smtClean="0"/>
              <a:t>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87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collaboration suggested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Contribution to the course </a:t>
            </a:r>
            <a:r>
              <a:rPr lang="en-US" b="1" dirty="0" smtClean="0"/>
              <a:t>theoretical material</a:t>
            </a:r>
            <a:r>
              <a:rPr lang="en-US" dirty="0" smtClean="0"/>
              <a:t> (learning content in the form of OER </a:t>
            </a:r>
            <a:r>
              <a:rPr lang="mr-IN" dirty="0" smtClean="0"/>
              <a:t>–</a:t>
            </a:r>
            <a:r>
              <a:rPr lang="en-US" dirty="0" smtClean="0"/>
              <a:t> search for reuse or creation)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Contribution to the course </a:t>
            </a:r>
            <a:r>
              <a:rPr lang="en-US" b="1" dirty="0" smtClean="0"/>
              <a:t>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Contribution to the course </a:t>
            </a:r>
            <a:r>
              <a:rPr lang="en-US" dirty="0" smtClean="0"/>
              <a:t>as </a:t>
            </a:r>
            <a:r>
              <a:rPr lang="en-US" b="1" dirty="0" smtClean="0"/>
              <a:t>a peer reviewer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Other</a:t>
            </a:r>
            <a:r>
              <a:rPr lang="en-US" dirty="0" smtClean="0"/>
              <a:t> (if the course author sees different possibilities)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82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Groupwork</a:t>
            </a:r>
            <a:r>
              <a:rPr lang="en-US" dirty="0" smtClean="0"/>
              <a:t> based on courses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i="1" dirty="0" smtClean="0"/>
              <a:t>6 groups w. course leader &amp; collaborators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agree (</a:t>
            </a:r>
            <a:r>
              <a:rPr lang="en-US" b="1" dirty="0" smtClean="0">
                <a:solidFill>
                  <a:srgbClr val="FAB47A"/>
                </a:solidFill>
              </a:rPr>
              <a:t>and present</a:t>
            </a:r>
            <a:r>
              <a:rPr lang="en-US" dirty="0" smtClean="0"/>
              <a:t>):</a:t>
            </a:r>
          </a:p>
          <a:p>
            <a:pPr lvl="1"/>
            <a:r>
              <a:rPr lang="en-US" b="1" dirty="0" smtClean="0">
                <a:solidFill>
                  <a:srgbClr val="FAB47A"/>
                </a:solidFill>
              </a:rPr>
              <a:t>Type of collaboration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oles of contributors</a:t>
            </a:r>
          </a:p>
          <a:p>
            <a:pPr lvl="1"/>
            <a:r>
              <a:rPr lang="en-US" dirty="0" smtClean="0"/>
              <a:t>Role of peer reviewer</a:t>
            </a:r>
          </a:p>
          <a:p>
            <a:pPr lvl="1"/>
            <a:r>
              <a:rPr lang="en-US" dirty="0" smtClean="0"/>
              <a:t>Target group </a:t>
            </a:r>
            <a:r>
              <a:rPr lang="en-US" dirty="0"/>
              <a:t>o</a:t>
            </a:r>
            <a:r>
              <a:rPr lang="en-US" dirty="0" smtClean="0"/>
              <a:t>f learners</a:t>
            </a:r>
          </a:p>
          <a:p>
            <a:pPr lvl="1"/>
            <a:r>
              <a:rPr lang="en-US" b="1" dirty="0" smtClean="0">
                <a:solidFill>
                  <a:srgbClr val="FAB47A"/>
                </a:solidFill>
              </a:rPr>
              <a:t>Deadlines</a:t>
            </a:r>
            <a:r>
              <a:rPr lang="en-US" dirty="0" smtClean="0"/>
              <a:t> for course creation, peer review and piloting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095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684213" y="-99392"/>
            <a:ext cx="8002587" cy="1152525"/>
          </a:xfrm>
        </p:spPr>
        <p:txBody>
          <a:bodyPr/>
          <a:lstStyle/>
          <a:p>
            <a:r>
              <a:rPr lang="en-US" dirty="0" smtClean="0"/>
              <a:t>IO5 </a:t>
            </a:r>
            <a:r>
              <a:rPr lang="mr-IN" dirty="0" smtClean="0"/>
              <a:t>–</a:t>
            </a:r>
            <a:r>
              <a:rPr lang="en-US" dirty="0" smtClean="0"/>
              <a:t> implementation</a:t>
            </a:r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611560" y="1451322"/>
            <a:ext cx="8532440" cy="44259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Deadlines (IO5 final by 2018-03-31):</a:t>
            </a:r>
          </a:p>
          <a:p>
            <a:r>
              <a:rPr lang="en-US" dirty="0"/>
              <a:t>F</a:t>
            </a:r>
            <a:r>
              <a:rPr lang="en-US" dirty="0" smtClean="0"/>
              <a:t>or course creation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peer review - </a:t>
            </a:r>
          </a:p>
          <a:p>
            <a:r>
              <a:rPr lang="en-US" dirty="0" smtClean="0"/>
              <a:t>For piloting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feedback after piloting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93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63977"/>
              </p:ext>
            </p:extLst>
          </p:nvPr>
        </p:nvGraphicFramePr>
        <p:xfrm>
          <a:off x="683568" y="1484784"/>
          <a:ext cx="8460432" cy="45737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15108"/>
                <a:gridCol w="2115108"/>
                <a:gridCol w="2115108"/>
                <a:gridCol w="2115108"/>
              </a:tblGrid>
              <a:tr h="66089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Creation 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 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Piloting deadline</a:t>
                      </a:r>
                      <a:endParaRPr lang="en-US" dirty="0"/>
                    </a:p>
                  </a:txBody>
                  <a:tcPr/>
                </a:tc>
              </a:tr>
              <a:tr h="65799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pedagogy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9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working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9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Telecollaboration</a:t>
                      </a:r>
                      <a:r>
                        <a:rPr lang="en-US" dirty="0" smtClean="0"/>
                        <a:t> toolkit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296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90">
                <a:tc>
                  <a:txBody>
                    <a:bodyPr/>
                    <a:lstStyle/>
                    <a:p>
                      <a:r>
                        <a:rPr lang="en-US" dirty="0" smtClean="0"/>
                        <a:t>Contemporary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90">
                <a:tc>
                  <a:txBody>
                    <a:bodyPr/>
                    <a:lstStyle/>
                    <a:p>
                      <a:r>
                        <a:rPr lang="en-US" dirty="0" smtClean="0"/>
                        <a:t>Audio-visual materials in 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20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463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Office-téma</vt:lpstr>
      <vt:lpstr>IO5 - 6 (re)developed courses</vt:lpstr>
      <vt:lpstr>IO5 aim</vt:lpstr>
      <vt:lpstr>IO5 success indicator (1)</vt:lpstr>
      <vt:lpstr>IO5 success indicator (2)</vt:lpstr>
      <vt:lpstr>IO5 – planned in application</vt:lpstr>
      <vt:lpstr>Types of collaboration suggested</vt:lpstr>
      <vt:lpstr>Groupwork based on courses –  6 groups w. course leader &amp; collaborators</vt:lpstr>
      <vt:lpstr>IO5 – implementation</vt:lpstr>
      <vt:lpstr>Deadlines</vt:lpstr>
    </vt:vector>
  </TitlesOfParts>
  <Company>EDEN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Szalma Éva</dc:creator>
  <cp:lastModifiedBy>Estela</cp:lastModifiedBy>
  <cp:revision>23</cp:revision>
  <dcterms:created xsi:type="dcterms:W3CDTF">2016-11-21T12:12:10Z</dcterms:created>
  <dcterms:modified xsi:type="dcterms:W3CDTF">2017-09-15T07:22:19Z</dcterms:modified>
</cp:coreProperties>
</file>