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360" r:id="rId4"/>
    <p:sldId id="348" r:id="rId5"/>
    <p:sldId id="347" r:id="rId6"/>
    <p:sldId id="346" r:id="rId7"/>
    <p:sldId id="320" r:id="rId8"/>
    <p:sldId id="349" r:id="rId9"/>
    <p:sldId id="350" r:id="rId10"/>
    <p:sldId id="351" r:id="rId11"/>
    <p:sldId id="352" r:id="rId12"/>
    <p:sldId id="269" r:id="rId13"/>
    <p:sldId id="267" r:id="rId14"/>
    <p:sldId id="270" r:id="rId15"/>
    <p:sldId id="260" r:id="rId16"/>
    <p:sldId id="361" r:id="rId1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AB47A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6" autoAdjust="0"/>
    <p:restoredTop sz="94664" autoAdjust="0"/>
  </p:normalViewPr>
  <p:slideViewPr>
    <p:cSldViewPr>
      <p:cViewPr varScale="1">
        <p:scale>
          <a:sx n="168" d="100"/>
          <a:sy n="168" d="100"/>
        </p:scale>
        <p:origin x="20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8EA0-B81C-424F-BF70-01CEA0E67368}" type="datetimeFigureOut">
              <a:rPr lang="lt-LT" smtClean="0"/>
              <a:t>2018-04-05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C9C2-F5FB-4A7A-9E02-81F178BD26C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511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1BB8-1DE4-48AA-8F02-7666A3924390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0EB9F-0C20-4D0D-9B06-639F4824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9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8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EB9F-0C20-4D0D-9B06-639F4824A4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15"/>
          <p:cNvSpPr/>
          <p:nvPr userDrawn="1"/>
        </p:nvSpPr>
        <p:spPr>
          <a:xfrm>
            <a:off x="0" y="3644900"/>
            <a:ext cx="9144000" cy="1152525"/>
          </a:xfrm>
          <a:prstGeom prst="rect">
            <a:avLst/>
          </a:prstGeom>
          <a:solidFill>
            <a:srgbClr val="FAB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21" descr="choir-408422_1920.jpg"/>
          <p:cNvPicPr>
            <a:picLocks noChangeAspect="1"/>
          </p:cNvPicPr>
          <p:nvPr userDrawn="1"/>
        </p:nvPicPr>
        <p:blipFill>
          <a:blip r:embed="rId2" cstate="print"/>
          <a:srcRect t="21994" b="18211"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10"/>
          <p:cNvCxnSpPr/>
          <p:nvPr userDrawn="1"/>
        </p:nvCxnSpPr>
        <p:spPr>
          <a:xfrm>
            <a:off x="468313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1"/>
          <p:cNvCxnSpPr/>
          <p:nvPr userDrawn="1"/>
        </p:nvCxnSpPr>
        <p:spPr>
          <a:xfrm>
            <a:off x="539750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2"/>
          <p:cNvCxnSpPr/>
          <p:nvPr userDrawn="1"/>
        </p:nvCxnSpPr>
        <p:spPr>
          <a:xfrm>
            <a:off x="611188" y="0"/>
            <a:ext cx="0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3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876925"/>
            <a:ext cx="1403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080120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7848872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1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75B9-7780-47FD-82A2-0C93144AA215}" type="datetime1">
              <a:rPr lang="hu-HU" smtClean="0"/>
              <a:t>2018. 04. 05.</a:t>
            </a:fld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22488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700338" y="6356350"/>
            <a:ext cx="3887787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  <a:endParaRPr lang="hu-HU" dirty="0"/>
          </a:p>
        </p:txBody>
      </p:sp>
      <p:pic>
        <p:nvPicPr>
          <p:cNvPr id="17" name="Picture 16" descr="vocal_logo_v3_500x25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5576" y="5842773"/>
            <a:ext cx="1800200" cy="8947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6912-9277-4B44-BAB3-B2B8EE871292}" type="datetime1">
              <a:rPr lang="hu-HU" smtClean="0"/>
              <a:t>2018. 04. 05.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D6F5-DC54-4415-AD16-E9CE5CEF43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89CA-DDD6-4F01-92D8-406262668D60}" type="datetime1">
              <a:rPr lang="hu-HU" smtClean="0"/>
              <a:t>2018. 04. 05.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025F-2BFF-49FB-993F-7F8459970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 userDrawn="1"/>
        </p:nvSpPr>
        <p:spPr>
          <a:xfrm>
            <a:off x="0" y="1412875"/>
            <a:ext cx="9144000" cy="215900"/>
          </a:xfrm>
          <a:prstGeom prst="rect">
            <a:avLst/>
          </a:prstGeom>
          <a:solidFill>
            <a:srgbClr val="FAB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Élőláb helye 4"/>
          <p:cNvSpPr txBox="1">
            <a:spLocks/>
          </p:cNvSpPr>
          <p:nvPr userDrawn="1"/>
        </p:nvSpPr>
        <p:spPr>
          <a:xfrm>
            <a:off x="611188" y="6356350"/>
            <a:ext cx="8532812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" name="Kép 8" descr="logosbeneficaireserasmusrightfunde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31539"/>
            <a:ext cx="2160240" cy="4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gyenes összekötő 9"/>
          <p:cNvCxnSpPr/>
          <p:nvPr userDrawn="1"/>
        </p:nvCxnSpPr>
        <p:spPr>
          <a:xfrm>
            <a:off x="468313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0"/>
          <p:cNvCxnSpPr/>
          <p:nvPr userDrawn="1"/>
        </p:nvCxnSpPr>
        <p:spPr>
          <a:xfrm>
            <a:off x="539750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"/>
          <p:cNvCxnSpPr/>
          <p:nvPr userDrawn="1"/>
        </p:nvCxnSpPr>
        <p:spPr>
          <a:xfrm>
            <a:off x="611560" y="0"/>
            <a:ext cx="0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2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7" name="Picture 16" descr="vocal_logo_v3_500x250_in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6165304"/>
            <a:ext cx="1243410" cy="617997"/>
          </a:xfrm>
          <a:prstGeom prst="rect">
            <a:avLst/>
          </a:prstGeom>
        </p:spPr>
      </p:pic>
      <p:sp>
        <p:nvSpPr>
          <p:cNvPr id="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896544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 userDrawn="1"/>
        </p:nvSpPr>
        <p:spPr>
          <a:xfrm>
            <a:off x="0" y="1412875"/>
            <a:ext cx="9144000" cy="215900"/>
          </a:xfrm>
          <a:prstGeom prst="rect">
            <a:avLst/>
          </a:prstGeom>
          <a:solidFill>
            <a:srgbClr val="FAB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6" name="Egyenes összekötő 8"/>
          <p:cNvCxnSpPr/>
          <p:nvPr userDrawn="1"/>
        </p:nvCxnSpPr>
        <p:spPr>
          <a:xfrm>
            <a:off x="468313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9"/>
          <p:cNvCxnSpPr/>
          <p:nvPr userDrawn="1"/>
        </p:nvCxnSpPr>
        <p:spPr>
          <a:xfrm>
            <a:off x="539750" y="0"/>
            <a:ext cx="0" cy="685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0"/>
          <p:cNvCxnSpPr/>
          <p:nvPr userDrawn="1"/>
        </p:nvCxnSpPr>
        <p:spPr>
          <a:xfrm>
            <a:off x="611188" y="0"/>
            <a:ext cx="0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"/>
          <p:cNvCxnSpPr/>
          <p:nvPr userDrawn="1"/>
        </p:nvCxnSpPr>
        <p:spPr>
          <a:xfrm>
            <a:off x="250825" y="0"/>
            <a:ext cx="0" cy="6858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896544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7" name="Kép 8" descr="logosbeneficaireserasmusrightfunde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231539"/>
            <a:ext cx="2160240" cy="4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vocal_logo_v3_500x250_in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6165304"/>
            <a:ext cx="1243410" cy="61799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B7CE-7791-455E-9A87-5CA185824DF3}" type="datetime1">
              <a:rPr lang="hu-HU" smtClean="0"/>
              <a:t>2018. 04. 05.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023D-8C0F-4D98-B5AD-E5C4ECDE42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EFC4-D18E-4B60-BFAB-38B3211CF03E}" type="datetime1">
              <a:rPr lang="hu-HU" smtClean="0"/>
              <a:t>2018. 04. 05.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F386-8D8E-43D2-9694-23EB54FACE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CAD6-67CB-4150-A810-73862AE173B6}" type="datetime1">
              <a:rPr lang="hu-HU" smtClean="0"/>
              <a:t>2018. 04. 05.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4773-8C8F-495D-A14F-8E6CCFC060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9E12-0600-4C93-9A46-12CD240B0956}" type="datetime1">
              <a:rPr lang="hu-HU" smtClean="0"/>
              <a:t>2018. 04. 05.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91B3-3BA3-4CF9-8764-A3399B6CDF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93C9-1091-43F6-8080-5EEC16DA0BB4}" type="datetime1">
              <a:rPr lang="hu-HU" smtClean="0"/>
              <a:t>2018. 04. 05.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3B1E-773F-4D4E-AC38-DA53FD5546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ADA7-F7A6-48FF-882D-0980A05F5CD2}" type="datetime1">
              <a:rPr lang="hu-HU" smtClean="0"/>
              <a:t>2018. 04. 05.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7C44-12C4-409D-BCDD-524BCC113D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49CB16-5248-4E74-BC7A-609C1009DD6F}" type="datetime1">
              <a:rPr lang="hu-HU" smtClean="0"/>
              <a:t>2018. 04. 05.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KA2 Strategic Partnerships – 2016-1-HU01-KA202-022916    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C0EF9-A001-4B07-AF8F-940884A86C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rookes.ac.uk/services/ocsld/resources/method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rookes.ac.uk/services/ocsld/resources/method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ickers.com/" TargetMode="External"/><Relationship Id="rId4" Type="http://schemas.openxmlformats.org/officeDocument/2006/relationships/hyperlink" Target="https://www.polleverywhere.com/" TargetMode="External"/><Relationship Id="rId5" Type="http://schemas.openxmlformats.org/officeDocument/2006/relationships/hyperlink" Target="http://socrative.com/" TargetMode="External"/><Relationship Id="rId6" Type="http://schemas.openxmlformats.org/officeDocument/2006/relationships/hyperlink" Target="https://nearpod.com/" TargetMode="External"/><Relationship Id="rId7" Type="http://schemas.openxmlformats.org/officeDocument/2006/relationships/hyperlink" Target="https://classflow.com/classflow/#%21/learn-more" TargetMode="External"/><Relationship Id="rId8" Type="http://schemas.openxmlformats.org/officeDocument/2006/relationships/hyperlink" Target="https://globaldigitalcitizen.org/17-formative-digital-assessment-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a/forms/abou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kick.com/" TargetMode="External"/><Relationship Id="rId4" Type="http://schemas.openxmlformats.org/officeDocument/2006/relationships/hyperlink" Target="http://padlet.com/" TargetMode="External"/><Relationship Id="rId5" Type="http://schemas.openxmlformats.org/officeDocument/2006/relationships/hyperlink" Target="http://web.seesaw.me/" TargetMode="External"/><Relationship Id="rId6" Type="http://schemas.openxmlformats.org/officeDocument/2006/relationships/hyperlink" Target="https://letsrecap.com/" TargetMode="External"/><Relationship Id="rId7" Type="http://schemas.openxmlformats.org/officeDocument/2006/relationships/hyperlink" Target="http://getkahoot.com/" TargetMode="External"/><Relationship Id="rId8" Type="http://schemas.openxmlformats.org/officeDocument/2006/relationships/hyperlink" Target="https://globaldigitalcitizen.org/17-formative-digital-assessment-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formativ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4" Type="http://schemas.openxmlformats.org/officeDocument/2006/relationships/hyperlink" Target="https://www.quizalize.com/" TargetMode="External"/><Relationship Id="rId5" Type="http://schemas.openxmlformats.org/officeDocument/2006/relationships/hyperlink" Target="http://www.triventy.com/" TargetMode="External"/><Relationship Id="rId6" Type="http://schemas.openxmlformats.org/officeDocument/2006/relationships/hyperlink" Target="http://tonyv.me/sketchpartytv" TargetMode="External"/><Relationship Id="rId7" Type="http://schemas.openxmlformats.org/officeDocument/2006/relationships/hyperlink" Target="https://globaldigitalcitizen.org/17-formative-digital-assessment-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uizizz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ra.ioe.ac.uk/7800/1/AssessmentforLearning.pdf" TargetMode="External"/><Relationship Id="rId4" Type="http://schemas.openxmlformats.org/officeDocument/2006/relationships/hyperlink" Target="https://www.brookes.ac.uk/services/ocsld/resources/methods.html" TargetMode="External"/><Relationship Id="rId5" Type="http://schemas.openxmlformats.org/officeDocument/2006/relationships/hyperlink" Target="https://globaldigitalcitizen.org/17-formative-digital-assessment-tools" TargetMode="External"/><Relationship Id="rId6" Type="http://schemas.openxmlformats.org/officeDocument/2006/relationships/hyperlink" Target="https://emedia.rmit.edu.au/learninglab/content/assessment-task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ikato.ac.nz/students/student-assessment/types-of-assessment/types-of-assessment-task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rookes.ac.uk/services/ocsld/resources/method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rookes.ac.uk/services/ocsld/resources/method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rookes.ac.uk/services/ocsld/resources/method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rookes.ac.uk/services/ocsld/resources/method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ookes.ac.uk/services/ocsld/resources/method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rookes.ac.uk/services/ocsld/resources/methods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rookes.ac.uk/services/ocsld/resources/method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152525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ICT tools for different learning.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assessment types and tools.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687839" y="4869160"/>
            <a:ext cx="2768129" cy="13922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1200" dirty="0" err="1"/>
              <a:t>Assoc</a:t>
            </a:r>
            <a:r>
              <a:rPr lang="lt-LT" sz="1200" dirty="0"/>
              <a:t>. prof. dr. Airina </a:t>
            </a:r>
            <a:r>
              <a:rPr lang="lt-LT" sz="1200" dirty="0" err="1" smtClean="0"/>
              <a:t>Volungevičienė</a:t>
            </a:r>
            <a:r>
              <a:rPr lang="lt-LT" sz="1200" dirty="0" smtClean="0"/>
              <a:t>,</a:t>
            </a:r>
            <a:endParaRPr lang="en-US" sz="12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dirty="0" smtClean="0"/>
              <a:t>Prof. dr. Margarita </a:t>
            </a:r>
            <a:r>
              <a:rPr lang="en-US" sz="1200" dirty="0" err="1" smtClean="0"/>
              <a:t>Teresevi</a:t>
            </a:r>
            <a:r>
              <a:rPr lang="lt-LT" sz="1200" dirty="0" err="1" smtClean="0"/>
              <a:t>čienė</a:t>
            </a:r>
            <a:endParaRPr lang="lt-LT" sz="12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1200" dirty="0" smtClean="0"/>
              <a:t>Dr</a:t>
            </a:r>
            <a:r>
              <a:rPr lang="lt-LT" sz="1200" dirty="0"/>
              <a:t>. Virginija </a:t>
            </a:r>
            <a:r>
              <a:rPr lang="lt-LT" sz="1200" dirty="0" err="1"/>
              <a:t>Bortkevičienė</a:t>
            </a:r>
            <a:r>
              <a:rPr lang="lt-LT" sz="1200" dirty="0"/>
              <a:t>,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1200" dirty="0"/>
              <a:t>Danutė </a:t>
            </a:r>
            <a:r>
              <a:rPr lang="lt-LT" sz="1200" dirty="0" err="1"/>
              <a:t>Pranckutė</a:t>
            </a:r>
            <a:endParaRPr lang="lt-LT" sz="1200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1200" dirty="0"/>
              <a:t>Vytautas </a:t>
            </a:r>
            <a:r>
              <a:rPr lang="lt-LT" sz="1200" dirty="0" err="1"/>
              <a:t>Magnus</a:t>
            </a:r>
            <a:r>
              <a:rPr lang="lt-LT" sz="1200" dirty="0"/>
              <a:t> University</a:t>
            </a:r>
            <a:endParaRPr lang="hu-HU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5159611"/>
            <a:ext cx="25202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charset="0"/>
                <a:hlinkClick r:id="rId3"/>
              </a:rPr>
              <a:t> 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This </a:t>
            </a:r>
            <a:r>
              <a:rPr kumimoji="0" lang="en-US" altLang="en-US" sz="900" b="0" i="0" u="sng" strike="noStrike" cap="none" normalizeH="0" baseline="0" dirty="0">
                <a:ln>
                  <a:noFill/>
                </a:ln>
                <a:effectLst/>
                <a:latin typeface="Arial" charset="0"/>
              </a:rPr>
              <a:t>work is licensed under 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charset="0"/>
              </a:rPr>
              <a:t>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charset="0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49CCF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2" y="488661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Designing, creating, performing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(Imagining,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visualizing,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designing, producing, creating, innovating, performing)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30036"/>
            <a:ext cx="4932040" cy="3780396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Hypothetical;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4" y="5366027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www.brookes.ac.uk/services/ocsld/resources/methods.html</a:t>
            </a:r>
            <a:r>
              <a:rPr lang="en-US" sz="1200" dirty="0" smtClean="0"/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Communicating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(One and two-way communication; communication within a group, verbal, written and non-verbal communication. Arguing, describing, advocating, interviewing, negotiating, presenting; using specific written forms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6624736" cy="312183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Discussion/debate/role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real or simulated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9252" y="6230743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576" y="5589240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www.brookes.ac.uk/services/ocsld/resources/methods.html</a:t>
            </a:r>
            <a:r>
              <a:rPr lang="en-US" sz="1200" dirty="0" smtClean="0"/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ASSESSMENT TOOLS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68" y="1646287"/>
            <a:ext cx="8075240" cy="3942954"/>
          </a:xfrm>
        </p:spPr>
        <p:txBody>
          <a:bodyPr/>
          <a:lstStyle/>
          <a:p>
            <a:pPr lvl="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Forms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hyperlinks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quizzes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Plickers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Poll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Everywhere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polling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Socrative.com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web-based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on-the-fly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immediate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Nearpod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Nearpod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slideshow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Classflow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Classflow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cards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lt-LT" altLang="lt-L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lt-LT" altLang="lt-LT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altLang="lt-L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FD072342-B887-49D2-9CDF-0DEFC65078F6}"/>
              </a:ext>
            </a:extLst>
          </p:cNvPr>
          <p:cNvSpPr txBox="1">
            <a:spLocks/>
          </p:cNvSpPr>
          <p:nvPr/>
        </p:nvSpPr>
        <p:spPr>
          <a:xfrm>
            <a:off x="1691680" y="5733256"/>
            <a:ext cx="6264696" cy="5075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lt-LT" dirty="0" err="1"/>
              <a:t>References</a:t>
            </a:r>
            <a:r>
              <a:rPr lang="lt-LT" dirty="0"/>
              <a:t>: Lee </a:t>
            </a:r>
            <a:r>
              <a:rPr lang="lt-LT" dirty="0" err="1"/>
              <a:t>Watanable-Crockett</a:t>
            </a:r>
            <a:r>
              <a:rPr lang="lt-LT" dirty="0"/>
              <a:t>. </a:t>
            </a:r>
            <a:r>
              <a:rPr lang="en-US" dirty="0"/>
              <a:t>17 Formative Digital Assessment Tools That Help You Know Students</a:t>
            </a:r>
            <a:r>
              <a:rPr lang="lt-LT" dirty="0"/>
              <a:t>. Available at : </a:t>
            </a:r>
            <a:r>
              <a:rPr lang="lt-LT" dirty="0">
                <a:hlinkClick r:id="rId8"/>
              </a:rPr>
              <a:t>https://</a:t>
            </a:r>
            <a:r>
              <a:rPr lang="lt-LT" dirty="0" smtClean="0">
                <a:hlinkClick r:id="rId8"/>
              </a:rPr>
              <a:t>globaldigitalcitizen.org/17-formative-digital-assessment-tools</a:t>
            </a:r>
            <a:r>
              <a:rPr lang="en-US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14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672208"/>
            <a:ext cx="8075240" cy="4133056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Formative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Internet-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optimized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1:1, BYOD,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flipped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blended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classrooms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Classkick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PDF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hyperlinks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recordings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Padlet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Seesaw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links.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Recap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prompt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Kahoot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FD072342-B887-49D2-9CDF-0DEFC65078F6}"/>
              </a:ext>
            </a:extLst>
          </p:cNvPr>
          <p:cNvSpPr txBox="1">
            <a:spLocks/>
          </p:cNvSpPr>
          <p:nvPr/>
        </p:nvSpPr>
        <p:spPr>
          <a:xfrm>
            <a:off x="1691680" y="5911011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lt-LT" dirty="0" err="1"/>
              <a:t>References</a:t>
            </a:r>
            <a:r>
              <a:rPr lang="lt-LT" dirty="0"/>
              <a:t>: Lee </a:t>
            </a:r>
            <a:r>
              <a:rPr lang="lt-LT" dirty="0" err="1"/>
              <a:t>Watanable-Crockett</a:t>
            </a:r>
            <a:r>
              <a:rPr lang="lt-LT" dirty="0"/>
              <a:t>. </a:t>
            </a:r>
            <a:r>
              <a:rPr lang="en-US" dirty="0"/>
              <a:t>17 Formative Digital Assessment Tools That Help You Know Students</a:t>
            </a:r>
            <a:r>
              <a:rPr lang="lt-LT" dirty="0"/>
              <a:t>. Available at : </a:t>
            </a:r>
            <a:r>
              <a:rPr lang="lt-LT" dirty="0">
                <a:hlinkClick r:id="rId8"/>
              </a:rPr>
              <a:t>https://</a:t>
            </a:r>
            <a:r>
              <a:rPr lang="lt-LT" dirty="0" smtClean="0">
                <a:hlinkClick r:id="rId8"/>
              </a:rPr>
              <a:t>globaldigitalcitizen.org/17-formative-digital-assessment-tools</a:t>
            </a:r>
            <a:r>
              <a:rPr lang="en-US" dirty="0" smtClean="0"/>
              <a:t> </a:t>
            </a: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ASSESSMENT TOOLS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3701008"/>
          </a:xfrm>
        </p:spPr>
        <p:txBody>
          <a:bodyPr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Quizizz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quiz-making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Quizlet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flashcards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Quizalize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pre-made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Triventy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SketchParty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TV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Pictionary-style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reinforcing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lt-LT" alt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en-US" altLang="lt-LT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Badges.</a:t>
            </a:r>
            <a:endParaRPr lang="lt-LT" altLang="lt-L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FD072342-B887-49D2-9CDF-0DEFC65078F6}"/>
              </a:ext>
            </a:extLst>
          </p:cNvPr>
          <p:cNvSpPr txBox="1">
            <a:spLocks/>
          </p:cNvSpPr>
          <p:nvPr/>
        </p:nvSpPr>
        <p:spPr>
          <a:xfrm>
            <a:off x="1811328" y="5733256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lt-LT" dirty="0" err="1"/>
              <a:t>References</a:t>
            </a:r>
            <a:r>
              <a:rPr lang="lt-LT" dirty="0"/>
              <a:t>: Lee </a:t>
            </a:r>
            <a:r>
              <a:rPr lang="lt-LT" dirty="0" err="1"/>
              <a:t>Watanable-Crockett</a:t>
            </a:r>
            <a:r>
              <a:rPr lang="lt-LT" dirty="0"/>
              <a:t>. </a:t>
            </a:r>
            <a:r>
              <a:rPr lang="en-US" dirty="0"/>
              <a:t>17 Formative Digital Assessment Tools That Help You Know Students</a:t>
            </a:r>
            <a:r>
              <a:rPr lang="lt-LT" dirty="0"/>
              <a:t>. Available at : </a:t>
            </a:r>
            <a:r>
              <a:rPr lang="lt-LT" dirty="0">
                <a:hlinkClick r:id="rId7"/>
              </a:rPr>
              <a:t>https://</a:t>
            </a:r>
            <a:r>
              <a:rPr lang="lt-LT" dirty="0" smtClean="0">
                <a:hlinkClick r:id="rId7"/>
              </a:rPr>
              <a:t>globaldigitalcitizen.org/17-formative-digital-assessment-tools</a:t>
            </a:r>
            <a:r>
              <a:rPr lang="lt-LT" dirty="0" smtClean="0"/>
              <a:t> </a:t>
            </a: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ASSESSMENT TOOLS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7638"/>
          </a:xfrm>
        </p:spPr>
        <p:txBody>
          <a:bodyPr/>
          <a:lstStyle/>
          <a:p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700808"/>
            <a:ext cx="8208912" cy="433407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www.waikato.ac.nz/students/student-assessment/types-of-assessment/types-of-assessment-tasks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http://dera.ioe.ac.uk/7800/1/AssessmentforLearning.pdf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https://www.brookes.ac.uk/services/ocsld/resources/methods.html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Watanable-Crockett.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Assessment Tools That Help You Know Students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Available at :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globaldigitalcitizen.org/17-formative-digital-assessment-tools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https://emedia.rmit.edu.au/learninglab/content/assessment-tasks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FD072342-B887-49D2-9CDF-0DEFC65078F6}"/>
              </a:ext>
            </a:extLst>
          </p:cNvPr>
          <p:cNvSpPr txBox="1">
            <a:spLocks/>
          </p:cNvSpPr>
          <p:nvPr/>
        </p:nvSpPr>
        <p:spPr>
          <a:xfrm>
            <a:off x="1979712" y="6126162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lt-LT" dirty="0" smtClean="0"/>
              <a:t>:</a:t>
            </a:r>
            <a:endParaRPr lang="hu-HU" dirty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5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7638"/>
          </a:xfrm>
        </p:spPr>
        <p:txBody>
          <a:bodyPr/>
          <a:lstStyle/>
          <a:p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560" y="1600200"/>
            <a:ext cx="8280920" cy="4525963"/>
          </a:xfrm>
        </p:spPr>
        <p:txBody>
          <a:bodyPr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Broadfoot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M., Daugherty, R., Gardner, J.,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W., James, M., &amp; Stobart, G. (2002).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for learning: 10 principles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Cambridge, UK: University of Cambridge School of Education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Curtin Teaching and Learning. (2010). Developing Appropriate Assessment Tasks. In Teaching and Learning at Curtin 2010. (pp.22-46). Curtin University: Perth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6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7"/>
            <a:ext cx="4464496" cy="30963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and multiple-choice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Fieldwork/practicum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form and multiple-choice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40E892-13A3-4DC1-9F3D-1E8C358EBA21}"/>
              </a:ext>
            </a:extLst>
          </p:cNvPr>
          <p:cNvSpPr/>
          <p:nvPr/>
        </p:nvSpPr>
        <p:spPr>
          <a:xfrm>
            <a:off x="899592" y="5559623"/>
            <a:ext cx="778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/>
              <a:t>Curtin Teaching and Learning. (2010). Developing Appropriate Assessment Tasks. In Teaching and Learning at Curtin 2010. (pp.22-46). Curtin University: Perth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1544" y="13512"/>
            <a:ext cx="8512456" cy="1399263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ASSESSMENT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80112" y="1723986"/>
            <a:ext cx="2952328" cy="33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Presentations;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studies;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Posters;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Journals; 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Portfolios;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work;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Participation.</a:t>
            </a:r>
          </a:p>
          <a:p>
            <a:pPr marL="0" indent="0" algn="just">
              <a:buFont typeface="Arial" charset="0"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en-US" sz="2000" dirty="0" smtClean="0"/>
          </a:p>
          <a:p>
            <a:pPr marL="0" indent="0" algn="just">
              <a:buFont typeface="Arial" charset="0"/>
              <a:buNone/>
            </a:pPr>
            <a:endParaRPr lang="en-US" sz="2000" b="1" dirty="0" smtClean="0"/>
          </a:p>
          <a:p>
            <a:pPr marL="0" indent="0" algn="just"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 marL="0" indent="0" algn="just">
              <a:buFont typeface="Arial" charset="0"/>
              <a:buNone/>
            </a:pP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0872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9"/>
            <a:ext cx="7632848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Nightingale et al (1996) provide eight broad categories of learning outcomes which are listed below. Within each category some suitable methods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critically and making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judgements;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and developing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and demonstrating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developing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oneself;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creating, performing;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5081" y="6346087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9AAE633-91FC-468B-8AA1-582CA585955B}"/>
              </a:ext>
            </a:extLst>
          </p:cNvPr>
          <p:cNvSpPr txBox="1">
            <a:spLocks/>
          </p:cNvSpPr>
          <p:nvPr/>
        </p:nvSpPr>
        <p:spPr>
          <a:xfrm>
            <a:off x="1969705" y="5800179"/>
            <a:ext cx="5348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www.brookes.ac.uk/services/ocsld/resources/methods.html</a:t>
            </a:r>
            <a:r>
              <a:rPr lang="en-US" dirty="0" smtClean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22" y="0"/>
            <a:ext cx="8536878" cy="1403720"/>
          </a:xfrm>
        </p:spPr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Thinking critically and making judgements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(Developing arguments, reflecting, evaluating, assessing, judging)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1"/>
            <a:ext cx="6984776" cy="3024336"/>
          </a:xfrm>
        </p:spPr>
        <p:txBody>
          <a:bodyPr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Report;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 case for an interest group;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 committee briefing paper for a specific meeting;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review (or article).</a:t>
            </a:r>
          </a:p>
          <a:p>
            <a:endParaRPr lang="lt-LT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519123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9AAE633-91FC-468B-8AA1-582CA585955B}"/>
              </a:ext>
            </a:extLst>
          </p:cNvPr>
          <p:cNvSpPr txBox="1">
            <a:spLocks/>
          </p:cNvSpPr>
          <p:nvPr/>
        </p:nvSpPr>
        <p:spPr>
          <a:xfrm>
            <a:off x="2195736" y="5733256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www.brookes.ac.uk/services/ocsld/resources/methods.html</a:t>
            </a:r>
            <a:r>
              <a:rPr lang="en-US" dirty="0" smtClean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Solving problems and developing plans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(Identifying problems, posing problems, defining problems,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reviewing, designing experiments, planning, applying information)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3"/>
            <a:ext cx="7560840" cy="338437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Work-based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 committee of enquiry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a research bid to a realistic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brief;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paper.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5696" y="6237312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9AAE633-91FC-468B-8AA1-582CA585955B}"/>
              </a:ext>
            </a:extLst>
          </p:cNvPr>
          <p:cNvSpPr txBox="1">
            <a:spLocks/>
          </p:cNvSpPr>
          <p:nvPr/>
        </p:nvSpPr>
        <p:spPr>
          <a:xfrm>
            <a:off x="2123728" y="5301208"/>
            <a:ext cx="54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www.brookes.ac.uk/services/ocsld/resources/methods.html</a:t>
            </a:r>
            <a:r>
              <a:rPr lang="en-US" dirty="0" smtClean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07692"/>
          </a:xfrm>
        </p:spPr>
        <p:txBody>
          <a:bodyPr/>
          <a:lstStyle/>
          <a:p>
            <a:r>
              <a:rPr lang="en-US" sz="2600" dirty="0"/>
              <a:t>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Performing procedures and demonstrating techniques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(Computation, taking readings, using equipment, following laboratory procedures, following protocols, carrying out instructions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348" y="1666511"/>
            <a:ext cx="7776864" cy="406507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an illustrated manual on using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real or simulated professional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7704" y="6309320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9AAE633-91FC-468B-8AA1-582CA585955B}"/>
              </a:ext>
            </a:extLst>
          </p:cNvPr>
          <p:cNvSpPr txBox="1">
            <a:spLocks/>
          </p:cNvSpPr>
          <p:nvPr/>
        </p:nvSpPr>
        <p:spPr>
          <a:xfrm>
            <a:off x="2105472" y="5720610"/>
            <a:ext cx="5544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www.brookes.ac.uk/services/ocsld/resources/methods.html</a:t>
            </a:r>
            <a:r>
              <a:rPr lang="en-US" dirty="0" smtClean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174"/>
            <a:ext cx="8532440" cy="1405602"/>
          </a:xfrm>
        </p:spPr>
        <p:txBody>
          <a:bodyPr/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Managing and developing oneself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(Working co-operatively, working independently, learning independently, being self-directed, managing time, managing tasks,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6120680" cy="2952328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70298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/>
          <p:nvPr/>
        </p:nvSpPr>
        <p:spPr>
          <a:xfrm>
            <a:off x="1781436" y="5536507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www.brookes.ac.uk/services/ocsld/resources/methods.html</a:t>
            </a:r>
            <a:r>
              <a:rPr lang="en-US" sz="1200" dirty="0" smtClean="0"/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412776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Accessing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(Researching, investigating, interpreting, organizing information, reviewing and paraphrasing information, collecting data, searching and managing information sources, observing and interpreting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4680520" cy="3384376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309320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/>
          <p:nvPr/>
        </p:nvSpPr>
        <p:spPr>
          <a:xfrm>
            <a:off x="1781436" y="5517232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www.brookes.ac.uk/services/ocsld/resources/methods.html</a:t>
            </a:r>
            <a:r>
              <a:rPr lang="en-US" sz="1200" dirty="0" smtClean="0"/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412776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Demonstrating knowledge and understanding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(Recalling, describing, reporting, recounting,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identifying, relating &amp; interrelating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65131"/>
            <a:ext cx="7342376" cy="3823319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on the accuracy of a set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Devise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encyclopedia entry;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answer questions: True/False/ Multiple Choice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89654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KA2 Strategic Partnerships – 2016-1-HU01-KA202-022916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5672281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www.brookes.ac.uk/services/ocsld/resources/methods.html</a:t>
            </a:r>
            <a:r>
              <a:rPr lang="en-US" sz="1200" dirty="0" smtClean="0"/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732</Words>
  <Application>Microsoft Macintosh PowerPoint</Application>
  <PresentationFormat>On-screen Show (4:3)</PresentationFormat>
  <Paragraphs>162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Times New Roman</vt:lpstr>
      <vt:lpstr>Arial</vt:lpstr>
      <vt:lpstr>Office-téma</vt:lpstr>
      <vt:lpstr> Topic 3. Selection of ICT tools for different learning. Online assessment types and tools.</vt:lpstr>
      <vt:lpstr>TYPES OF ASSESSMENT TASKS</vt:lpstr>
      <vt:lpstr>SELECTING METHODS OF ASSESSMENT</vt:lpstr>
      <vt:lpstr>   1. Thinking critically and making judgements (Developing arguments, reflecting, evaluating, assessing, judging)   </vt:lpstr>
      <vt:lpstr>2. Solving problems and developing plans  (Identifying problems, posing problems, defining problems, analyzing data, reviewing, designing experiments, planning, applying information) </vt:lpstr>
      <vt:lpstr> 3. Performing procedures and demonstrating techniques  (Computation, taking readings, using equipment, following laboratory procedures, following protocols, carrying out instructions)</vt:lpstr>
      <vt:lpstr>4. Managing and developing oneself  (Working co-operatively, working independently, learning independently, being self-directed, managing time, managing tasks, organizing) </vt:lpstr>
      <vt:lpstr> 5. Accessing and managing information (Researching, investigating, interpreting, organizing information, reviewing and paraphrasing information, collecting data, searching and managing information sources, observing and interpreting)</vt:lpstr>
      <vt:lpstr>6. Demonstrating knowledge and understanding  (Recalling, describing, reporting, recounting, recognising, identifying, relating &amp; interrelating)</vt:lpstr>
      <vt:lpstr> 7. Designing, creating, performing  (Imagining, visualizing, designing, producing, creating, innovating, performing) </vt:lpstr>
      <vt:lpstr> 8. Communicating  (One and two-way communication; communication within a group, verbal, written and non-verbal communication. Arguing, describing, advocating, interviewing, negotiating, presenting; using specific written forms)</vt:lpstr>
      <vt:lpstr>DIGITAL ASSESSMENT TOOLS</vt:lpstr>
      <vt:lpstr>DIGITAL ASSESSMENT TOOLS</vt:lpstr>
      <vt:lpstr>DIGITAL ASSESSMENT TOOLS</vt:lpstr>
      <vt:lpstr>References</vt:lpstr>
      <vt:lpstr>References</vt:lpstr>
    </vt:vector>
  </TitlesOfParts>
  <Company>EDEN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Szalma Éva</dc:creator>
  <cp:lastModifiedBy>danute.pranckute@gmail.com</cp:lastModifiedBy>
  <cp:revision>87</cp:revision>
  <dcterms:created xsi:type="dcterms:W3CDTF">2016-11-21T12:12:10Z</dcterms:created>
  <dcterms:modified xsi:type="dcterms:W3CDTF">2018-04-05T11:26:20Z</dcterms:modified>
</cp:coreProperties>
</file>