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6" r:id="rId3"/>
    <p:sldId id="345" r:id="rId4"/>
    <p:sldId id="346" r:id="rId5"/>
    <p:sldId id="347" r:id="rId6"/>
    <p:sldId id="303" r:id="rId7"/>
    <p:sldId id="326" r:id="rId8"/>
    <p:sldId id="327" r:id="rId9"/>
    <p:sldId id="306" r:id="rId10"/>
    <p:sldId id="328" r:id="rId11"/>
    <p:sldId id="329" r:id="rId12"/>
    <p:sldId id="330" r:id="rId13"/>
    <p:sldId id="348" r:id="rId14"/>
    <p:sldId id="354" r:id="rId15"/>
    <p:sldId id="355" r:id="rId16"/>
    <p:sldId id="356" r:id="rId17"/>
    <p:sldId id="357" r:id="rId18"/>
    <p:sldId id="358" r:id="rId19"/>
    <p:sldId id="359" r:id="rId20"/>
    <p:sldId id="360" r:id="rId21"/>
    <p:sldId id="361" r:id="rId22"/>
    <p:sldId id="362" r:id="rId23"/>
    <p:sldId id="260" r:id="rId24"/>
    <p:sldId id="353" r:id="rId25"/>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AB47A"/>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64" autoAdjust="0"/>
  </p:normalViewPr>
  <p:slideViewPr>
    <p:cSldViewPr>
      <p:cViewPr varScale="1">
        <p:scale>
          <a:sx n="155" d="100"/>
          <a:sy n="155" d="100"/>
        </p:scale>
        <p:origin x="208" y="6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DE58EA0-B81C-424F-BF70-01CEA0E67368}" type="datetimeFigureOut">
              <a:rPr lang="lt-LT" smtClean="0"/>
              <a:t>2018-04-05</a:t>
            </a:fld>
            <a:endParaRPr lang="lt-LT"/>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65DC9C2-F5FB-4A7A-9E02-81F178BD26C7}" type="slidenum">
              <a:rPr lang="lt-LT" smtClean="0"/>
              <a:t>‹#›</a:t>
            </a:fld>
            <a:endParaRPr lang="lt-LT"/>
          </a:p>
        </p:txBody>
      </p:sp>
    </p:spTree>
    <p:extLst>
      <p:ext uri="{BB962C8B-B14F-4D97-AF65-F5344CB8AC3E}">
        <p14:creationId xmlns:p14="http://schemas.microsoft.com/office/powerpoint/2010/main" val="1305114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DE31BB8-1DE4-48AA-8F02-7666A3924390}" type="datetimeFigureOut">
              <a:rPr lang="en-US" smtClean="0"/>
              <a:t>4/5/18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F20EB9F-0C20-4D0D-9B06-639F4824A4FF}" type="slidenum">
              <a:rPr lang="en-US" smtClean="0"/>
              <a:t>‹#›</a:t>
            </a:fld>
            <a:endParaRPr lang="en-US"/>
          </a:p>
        </p:txBody>
      </p:sp>
    </p:spTree>
    <p:extLst>
      <p:ext uri="{BB962C8B-B14F-4D97-AF65-F5344CB8AC3E}">
        <p14:creationId xmlns:p14="http://schemas.microsoft.com/office/powerpoint/2010/main" val="388975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06357" y="4715153"/>
            <a:ext cx="4984961" cy="4466987"/>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a:p>
        </p:txBody>
      </p:sp>
      <p:sp>
        <p:nvSpPr>
          <p:cNvPr id="283" name="Shape 28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1345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06357" y="4715153"/>
            <a:ext cx="4984961" cy="4466987"/>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a:p>
        </p:txBody>
      </p:sp>
      <p:sp>
        <p:nvSpPr>
          <p:cNvPr id="283" name="Shape 28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2089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06357" y="4715153"/>
            <a:ext cx="4984961" cy="4466987"/>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a:p>
        </p:txBody>
      </p:sp>
      <p:sp>
        <p:nvSpPr>
          <p:cNvPr id="283" name="Shape 28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3779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06357" y="4715153"/>
            <a:ext cx="4984961" cy="4466987"/>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a:p>
        </p:txBody>
      </p:sp>
      <p:sp>
        <p:nvSpPr>
          <p:cNvPr id="283" name="Shape 28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839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06357" y="4715153"/>
            <a:ext cx="4984961" cy="4466987"/>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a:p>
        </p:txBody>
      </p:sp>
      <p:sp>
        <p:nvSpPr>
          <p:cNvPr id="283" name="Shape 28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64652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Téglalap 6"/>
          <p:cNvSpPr/>
          <p:nvPr userDrawn="1"/>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5" name="Téglalap 15"/>
          <p:cNvSpPr/>
          <p:nvPr userDrawn="1"/>
        </p:nvSpPr>
        <p:spPr>
          <a:xfrm>
            <a:off x="0" y="3644900"/>
            <a:ext cx="9144000" cy="1152525"/>
          </a:xfrm>
          <a:prstGeom prst="rect">
            <a:avLst/>
          </a:prstGeom>
          <a:solidFill>
            <a:srgbClr val="FAB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6" name="Kép 21" descr="choir-408422_1920.jpg"/>
          <p:cNvPicPr>
            <a:picLocks noChangeAspect="1"/>
          </p:cNvPicPr>
          <p:nvPr userDrawn="1"/>
        </p:nvPicPr>
        <p:blipFill>
          <a:blip r:embed="rId2" cstate="print"/>
          <a:srcRect t="21994" b="18211"/>
          <a:stretch>
            <a:fillRect/>
          </a:stretch>
        </p:blipFill>
        <p:spPr bwMode="auto">
          <a:xfrm>
            <a:off x="0" y="0"/>
            <a:ext cx="9144000" cy="3644900"/>
          </a:xfrm>
          <a:prstGeom prst="rect">
            <a:avLst/>
          </a:prstGeom>
          <a:noFill/>
          <a:ln w="9525">
            <a:noFill/>
            <a:miter lim="800000"/>
            <a:headEnd/>
            <a:tailEnd/>
          </a:ln>
        </p:spPr>
      </p:pic>
      <p:cxnSp>
        <p:nvCxnSpPr>
          <p:cNvPr id="7" name="Egyenes összekötő 10"/>
          <p:cNvCxnSpPr/>
          <p:nvPr userDrawn="1"/>
        </p:nvCxnSpPr>
        <p:spPr>
          <a:xfrm>
            <a:off x="468313" y="0"/>
            <a:ext cx="0" cy="68580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Egyenes összekötő 11"/>
          <p:cNvCxnSpPr/>
          <p:nvPr userDrawn="1"/>
        </p:nvCxnSpPr>
        <p:spPr>
          <a:xfrm>
            <a:off x="539750" y="0"/>
            <a:ext cx="0" cy="68580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Egyenes összekötő 12"/>
          <p:cNvCxnSpPr/>
          <p:nvPr userDrawn="1"/>
        </p:nvCxnSpPr>
        <p:spPr>
          <a:xfrm>
            <a:off x="611188" y="0"/>
            <a:ext cx="0" cy="68580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Egyenes összekötő 13"/>
          <p:cNvCxnSpPr/>
          <p:nvPr userDrawn="1"/>
        </p:nvCxnSpPr>
        <p:spPr>
          <a:xfrm>
            <a:off x="250825" y="0"/>
            <a:ext cx="0" cy="68580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4"/>
          <p:cNvPicPr>
            <a:picLocks noChangeAspect="1"/>
          </p:cNvPicPr>
          <p:nvPr userDrawn="1"/>
        </p:nvPicPr>
        <p:blipFill>
          <a:blip r:embed="rId3" cstate="print"/>
          <a:srcRect/>
          <a:stretch>
            <a:fillRect/>
          </a:stretch>
        </p:blipFill>
        <p:spPr bwMode="auto">
          <a:xfrm>
            <a:off x="7524750" y="5876925"/>
            <a:ext cx="1403350" cy="792163"/>
          </a:xfrm>
          <a:prstGeom prst="rect">
            <a:avLst/>
          </a:prstGeom>
          <a:noFill/>
          <a:ln w="9525">
            <a:noFill/>
            <a:miter lim="800000"/>
            <a:headEnd/>
            <a:tailEnd/>
          </a:ln>
        </p:spPr>
      </p:pic>
      <p:sp>
        <p:nvSpPr>
          <p:cNvPr id="2" name="Cím 1"/>
          <p:cNvSpPr>
            <a:spLocks noGrp="1"/>
          </p:cNvSpPr>
          <p:nvPr>
            <p:ph type="ctrTitle"/>
          </p:nvPr>
        </p:nvSpPr>
        <p:spPr>
          <a:xfrm>
            <a:off x="755576" y="3645024"/>
            <a:ext cx="7772400" cy="1080120"/>
          </a:xfrm>
        </p:spPr>
        <p:txBody>
          <a:bodyPr/>
          <a:lstStyle/>
          <a:p>
            <a:r>
              <a:rPr lang="hu-HU" dirty="0"/>
              <a:t>Mintacím szerkesztése</a:t>
            </a:r>
          </a:p>
        </p:txBody>
      </p:sp>
      <p:sp>
        <p:nvSpPr>
          <p:cNvPr id="3" name="Alcím 2"/>
          <p:cNvSpPr>
            <a:spLocks noGrp="1"/>
          </p:cNvSpPr>
          <p:nvPr>
            <p:ph type="subTitle" idx="1"/>
          </p:nvPr>
        </p:nvSpPr>
        <p:spPr>
          <a:xfrm>
            <a:off x="755576" y="4797152"/>
            <a:ext cx="7848872" cy="12241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a:t>Alcím mintájának szerkesztése</a:t>
            </a:r>
          </a:p>
        </p:txBody>
      </p:sp>
      <p:sp>
        <p:nvSpPr>
          <p:cNvPr id="13" name="Dátum helye 3"/>
          <p:cNvSpPr>
            <a:spLocks noGrp="1"/>
          </p:cNvSpPr>
          <p:nvPr>
            <p:ph type="dt" sz="half" idx="10"/>
          </p:nvPr>
        </p:nvSpPr>
        <p:spPr/>
        <p:txBody>
          <a:bodyPr/>
          <a:lstStyle>
            <a:lvl1pPr>
              <a:defRPr/>
            </a:lvl1pPr>
          </a:lstStyle>
          <a:p>
            <a:pPr>
              <a:defRPr/>
            </a:pPr>
            <a:fld id="{4D1375B9-7780-47FD-82A2-0C93144AA215}" type="datetime1">
              <a:rPr lang="hu-HU" smtClean="0"/>
              <a:t>2018. 04. 05.</a:t>
            </a:fld>
            <a:endParaRPr lang="hu-HU" dirty="0"/>
          </a:p>
        </p:txBody>
      </p:sp>
      <p:sp>
        <p:nvSpPr>
          <p:cNvPr id="14" name="Dia számának helye 5"/>
          <p:cNvSpPr>
            <a:spLocks noGrp="1"/>
          </p:cNvSpPr>
          <p:nvPr>
            <p:ph type="sldNum" sz="quarter" idx="11"/>
          </p:nvPr>
        </p:nvSpPr>
        <p:spPr>
          <a:xfrm>
            <a:off x="6553200" y="6356350"/>
            <a:ext cx="2122488" cy="365125"/>
          </a:xfrm>
        </p:spPr>
        <p:txBody>
          <a:bodyPr/>
          <a:lstStyle>
            <a:lvl1pPr>
              <a:defRPr dirty="0"/>
            </a:lvl1pPr>
          </a:lstStyle>
          <a:p>
            <a:pPr>
              <a:defRPr/>
            </a:pPr>
            <a:endParaRPr lang="hu-HU"/>
          </a:p>
        </p:txBody>
      </p:sp>
      <p:sp>
        <p:nvSpPr>
          <p:cNvPr id="15" name="Élőláb helye 4"/>
          <p:cNvSpPr>
            <a:spLocks noGrp="1"/>
          </p:cNvSpPr>
          <p:nvPr>
            <p:ph type="ftr" sz="quarter" idx="12"/>
          </p:nvPr>
        </p:nvSpPr>
        <p:spPr>
          <a:xfrm>
            <a:off x="2700338" y="6356350"/>
            <a:ext cx="38877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dirty="0" smtClean="0">
                <a:solidFill>
                  <a:schemeClr val="tx1"/>
                </a:solidFill>
              </a:defRPr>
            </a:lvl1pPr>
          </a:lstStyle>
          <a:p>
            <a:pPr>
              <a:defRPr/>
            </a:pPr>
            <a:r>
              <a:rPr lang="hu-HU"/>
              <a:t>KA2 Strategic Partnerships – 2016-1-HU01-KA202-022916    </a:t>
            </a:r>
            <a:endParaRPr lang="hu-HU" dirty="0"/>
          </a:p>
        </p:txBody>
      </p:sp>
      <p:pic>
        <p:nvPicPr>
          <p:cNvPr id="17" name="Picture 16" descr="vocal_logo_v3_500x250.png"/>
          <p:cNvPicPr>
            <a:picLocks noChangeAspect="1"/>
          </p:cNvPicPr>
          <p:nvPr userDrawn="1"/>
        </p:nvPicPr>
        <p:blipFill>
          <a:blip r:embed="rId4" cstate="print"/>
          <a:stretch>
            <a:fillRect/>
          </a:stretch>
        </p:blipFill>
        <p:spPr>
          <a:xfrm>
            <a:off x="755576" y="5842773"/>
            <a:ext cx="1800200" cy="8947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CAAD6912-9277-4B44-BAB3-B2B8EE871292}" type="datetime1">
              <a:rPr lang="hu-HU" smtClean="0"/>
              <a:t>2018. 04. 05.</a:t>
            </a:fld>
            <a:endParaRPr lang="hu-HU"/>
          </a:p>
        </p:txBody>
      </p:sp>
      <p:sp>
        <p:nvSpPr>
          <p:cNvPr id="5" name="Élőláb helye 4"/>
          <p:cNvSpPr>
            <a:spLocks noGrp="1"/>
          </p:cNvSpPr>
          <p:nvPr>
            <p:ph type="ftr" sz="quarter" idx="11"/>
          </p:nvPr>
        </p:nvSpPr>
        <p:spPr/>
        <p:txBody>
          <a:bodyPr/>
          <a:lstStyle>
            <a:lvl1pPr>
              <a:defRPr/>
            </a:lvl1pPr>
          </a:lstStyle>
          <a:p>
            <a:pPr>
              <a:defRPr/>
            </a:pPr>
            <a:r>
              <a:rPr lang="hu-HU"/>
              <a:t>KA2 Strategic Partnerships – 2016-1-HU01-KA202-022916    </a:t>
            </a:r>
          </a:p>
        </p:txBody>
      </p:sp>
      <p:sp>
        <p:nvSpPr>
          <p:cNvPr id="6" name="Dia számának helye 5"/>
          <p:cNvSpPr>
            <a:spLocks noGrp="1"/>
          </p:cNvSpPr>
          <p:nvPr>
            <p:ph type="sldNum" sz="quarter" idx="12"/>
          </p:nvPr>
        </p:nvSpPr>
        <p:spPr/>
        <p:txBody>
          <a:bodyPr/>
          <a:lstStyle>
            <a:lvl1pPr>
              <a:defRPr/>
            </a:lvl1pPr>
          </a:lstStyle>
          <a:p>
            <a:pPr>
              <a:defRPr/>
            </a:pPr>
            <a:fld id="{F619D6F5-DC54-4415-AD16-E9CE5CEF4325}"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F34989CA-DDD6-4F01-92D8-406262668D60}" type="datetime1">
              <a:rPr lang="hu-HU" smtClean="0"/>
              <a:t>2018. 04. 05.</a:t>
            </a:fld>
            <a:endParaRPr lang="hu-HU"/>
          </a:p>
        </p:txBody>
      </p:sp>
      <p:sp>
        <p:nvSpPr>
          <p:cNvPr id="5" name="Élőláb helye 4"/>
          <p:cNvSpPr>
            <a:spLocks noGrp="1"/>
          </p:cNvSpPr>
          <p:nvPr>
            <p:ph type="ftr" sz="quarter" idx="11"/>
          </p:nvPr>
        </p:nvSpPr>
        <p:spPr/>
        <p:txBody>
          <a:bodyPr/>
          <a:lstStyle>
            <a:lvl1pPr>
              <a:defRPr/>
            </a:lvl1pPr>
          </a:lstStyle>
          <a:p>
            <a:pPr>
              <a:defRPr/>
            </a:pPr>
            <a:r>
              <a:rPr lang="hu-HU"/>
              <a:t>KA2 Strategic Partnerships – 2016-1-HU01-KA202-022916    </a:t>
            </a:r>
          </a:p>
        </p:txBody>
      </p:sp>
      <p:sp>
        <p:nvSpPr>
          <p:cNvPr id="6" name="Dia számának helye 5"/>
          <p:cNvSpPr>
            <a:spLocks noGrp="1"/>
          </p:cNvSpPr>
          <p:nvPr>
            <p:ph type="sldNum" sz="quarter" idx="12"/>
          </p:nvPr>
        </p:nvSpPr>
        <p:spPr/>
        <p:txBody>
          <a:bodyPr/>
          <a:lstStyle>
            <a:lvl1pPr>
              <a:defRPr/>
            </a:lvl1pPr>
          </a:lstStyle>
          <a:p>
            <a:pPr>
              <a:defRPr/>
            </a:pPr>
            <a:fld id="{C0C9025F-2BFF-49FB-993F-7F84599701DF}"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4" name="Téglalap 6"/>
          <p:cNvSpPr/>
          <p:nvPr userDrawn="1"/>
        </p:nvSpPr>
        <p:spPr>
          <a:xfrm>
            <a:off x="0" y="1412875"/>
            <a:ext cx="9144000" cy="215900"/>
          </a:xfrm>
          <a:prstGeom prst="rect">
            <a:avLst/>
          </a:prstGeom>
          <a:solidFill>
            <a:srgbClr val="FAB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5" name="Élőláb helye 4"/>
          <p:cNvSpPr txBox="1">
            <a:spLocks/>
          </p:cNvSpPr>
          <p:nvPr userDrawn="1"/>
        </p:nvSpPr>
        <p:spPr>
          <a:xfrm>
            <a:off x="611188" y="6356350"/>
            <a:ext cx="8532812" cy="365125"/>
          </a:xfrm>
          <a:prstGeom prst="rect">
            <a:avLst/>
          </a:prstGeom>
        </p:spPr>
        <p:txBody>
          <a:bodyPr anchor="ctr"/>
          <a:lstStyle/>
          <a:p>
            <a:pPr algn="ctr" fontAlgn="auto">
              <a:spcBef>
                <a:spcPts val="0"/>
              </a:spcBef>
              <a:spcAft>
                <a:spcPts val="0"/>
              </a:spcAft>
              <a:defRPr/>
            </a:pPr>
            <a:endParaRPr lang="hu-HU" sz="1200" dirty="0">
              <a:solidFill>
                <a:schemeClr val="tx1">
                  <a:tint val="75000"/>
                </a:schemeClr>
              </a:solidFill>
              <a:latin typeface="+mn-lt"/>
            </a:endParaRPr>
          </a:p>
        </p:txBody>
      </p:sp>
      <p:pic>
        <p:nvPicPr>
          <p:cNvPr id="6" name="Kép 8" descr="logosbeneficaireserasmusrightfunded.jpg"/>
          <p:cNvPicPr>
            <a:picLocks noChangeAspect="1"/>
          </p:cNvPicPr>
          <p:nvPr userDrawn="1"/>
        </p:nvPicPr>
        <p:blipFill>
          <a:blip r:embed="rId2" cstate="print"/>
          <a:srcRect/>
          <a:stretch>
            <a:fillRect/>
          </a:stretch>
        </p:blipFill>
        <p:spPr bwMode="auto">
          <a:xfrm>
            <a:off x="6732240" y="6231539"/>
            <a:ext cx="2160240" cy="466718"/>
          </a:xfrm>
          <a:prstGeom prst="rect">
            <a:avLst/>
          </a:prstGeom>
          <a:noFill/>
          <a:ln w="9525">
            <a:noFill/>
            <a:miter lim="800000"/>
            <a:headEnd/>
            <a:tailEnd/>
          </a:ln>
        </p:spPr>
      </p:pic>
      <p:cxnSp>
        <p:nvCxnSpPr>
          <p:cNvPr id="7" name="Egyenes összekötő 9"/>
          <p:cNvCxnSpPr/>
          <p:nvPr userDrawn="1"/>
        </p:nvCxnSpPr>
        <p:spPr>
          <a:xfrm>
            <a:off x="468313" y="0"/>
            <a:ext cx="0" cy="68580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Egyenes összekötő 10"/>
          <p:cNvCxnSpPr/>
          <p:nvPr userDrawn="1"/>
        </p:nvCxnSpPr>
        <p:spPr>
          <a:xfrm>
            <a:off x="539750" y="0"/>
            <a:ext cx="0" cy="68580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Egyenes összekötő 11"/>
          <p:cNvCxnSpPr/>
          <p:nvPr userDrawn="1"/>
        </p:nvCxnSpPr>
        <p:spPr>
          <a:xfrm>
            <a:off x="611560" y="0"/>
            <a:ext cx="0" cy="68580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Egyenes összekötő 12"/>
          <p:cNvCxnSpPr/>
          <p:nvPr userDrawn="1"/>
        </p:nvCxnSpPr>
        <p:spPr>
          <a:xfrm>
            <a:off x="250825" y="0"/>
            <a:ext cx="0" cy="68580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a:xfrm>
            <a:off x="611560" y="1600200"/>
            <a:ext cx="8075240" cy="4525963"/>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17" name="Picture 16" descr="vocal_logo_v3_500x250_inv.png"/>
          <p:cNvPicPr>
            <a:picLocks noChangeAspect="1"/>
          </p:cNvPicPr>
          <p:nvPr userDrawn="1"/>
        </p:nvPicPr>
        <p:blipFill>
          <a:blip r:embed="rId3" cstate="print"/>
          <a:stretch>
            <a:fillRect/>
          </a:stretch>
        </p:blipFill>
        <p:spPr>
          <a:xfrm>
            <a:off x="611560" y="6165304"/>
            <a:ext cx="1243410" cy="617997"/>
          </a:xfrm>
          <a:prstGeom prst="rect">
            <a:avLst/>
          </a:prstGeom>
        </p:spPr>
      </p:pic>
      <p:sp>
        <p:nvSpPr>
          <p:cNvPr id="18" name="Élőláb helye 4"/>
          <p:cNvSpPr>
            <a:spLocks noGrp="1"/>
          </p:cNvSpPr>
          <p:nvPr>
            <p:ph type="ftr" sz="quarter" idx="11"/>
          </p:nvPr>
        </p:nvSpPr>
        <p:spPr>
          <a:xfrm>
            <a:off x="1835696" y="6309320"/>
            <a:ext cx="4896544" cy="365125"/>
          </a:xfrm>
        </p:spPr>
        <p:txBody>
          <a:bodyPr/>
          <a:lstStyle>
            <a:lvl1pPr>
              <a:defRPr dirty="0">
                <a:solidFill>
                  <a:schemeClr val="tx1"/>
                </a:solidFill>
              </a:defRPr>
            </a:lvl1pPr>
          </a:lstStyle>
          <a:p>
            <a:pPr>
              <a:defRPr/>
            </a:pPr>
            <a:r>
              <a:rPr lang="hu-HU" dirty="0"/>
              <a:t>KA2 Strategic Partnerships – 2016-1-HU01-KA202-022916   </a:t>
            </a:r>
          </a:p>
          <a:p>
            <a:pPr>
              <a:defRPr/>
            </a:pPr>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5" name="Téglalap 7"/>
          <p:cNvSpPr/>
          <p:nvPr userDrawn="1"/>
        </p:nvSpPr>
        <p:spPr>
          <a:xfrm>
            <a:off x="0" y="1412875"/>
            <a:ext cx="9144000" cy="215900"/>
          </a:xfrm>
          <a:prstGeom prst="rect">
            <a:avLst/>
          </a:prstGeom>
          <a:solidFill>
            <a:srgbClr val="FAB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cxnSp>
        <p:nvCxnSpPr>
          <p:cNvPr id="6" name="Egyenes összekötő 8"/>
          <p:cNvCxnSpPr/>
          <p:nvPr userDrawn="1"/>
        </p:nvCxnSpPr>
        <p:spPr>
          <a:xfrm>
            <a:off x="468313" y="0"/>
            <a:ext cx="0" cy="68580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9"/>
          <p:cNvCxnSpPr/>
          <p:nvPr userDrawn="1"/>
        </p:nvCxnSpPr>
        <p:spPr>
          <a:xfrm>
            <a:off x="539750" y="0"/>
            <a:ext cx="0" cy="68580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Egyenes összekötő 10"/>
          <p:cNvCxnSpPr/>
          <p:nvPr userDrawn="1"/>
        </p:nvCxnSpPr>
        <p:spPr>
          <a:xfrm>
            <a:off x="611188" y="0"/>
            <a:ext cx="0" cy="68580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Egyenes összekötő 11"/>
          <p:cNvCxnSpPr/>
          <p:nvPr userDrawn="1"/>
        </p:nvCxnSpPr>
        <p:spPr>
          <a:xfrm>
            <a:off x="250825" y="0"/>
            <a:ext cx="0" cy="68580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artalom helye 2"/>
          <p:cNvSpPr>
            <a:spLocks noGrp="1"/>
          </p:cNvSpPr>
          <p:nvPr>
            <p:ph sz="half" idx="1"/>
          </p:nvPr>
        </p:nvSpPr>
        <p:spPr>
          <a:xfrm>
            <a:off x="611560" y="1600200"/>
            <a:ext cx="3884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4788024" y="1600200"/>
            <a:ext cx="38987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6" name="Élőláb helye 4"/>
          <p:cNvSpPr>
            <a:spLocks noGrp="1"/>
          </p:cNvSpPr>
          <p:nvPr>
            <p:ph type="ftr" sz="quarter" idx="11"/>
          </p:nvPr>
        </p:nvSpPr>
        <p:spPr>
          <a:xfrm>
            <a:off x="1835696" y="6309320"/>
            <a:ext cx="4896544" cy="365125"/>
          </a:xfrm>
        </p:spPr>
        <p:txBody>
          <a:bodyPr/>
          <a:lstStyle>
            <a:lvl1pPr>
              <a:defRPr dirty="0">
                <a:solidFill>
                  <a:schemeClr val="tx1"/>
                </a:solidFill>
              </a:defRPr>
            </a:lvl1pPr>
          </a:lstStyle>
          <a:p>
            <a:pPr>
              <a:defRPr/>
            </a:pPr>
            <a:r>
              <a:rPr lang="hu-HU" dirty="0"/>
              <a:t>KA2 Strategic Partnerships – 2016-1-HU01-KA202-022916   </a:t>
            </a:r>
          </a:p>
          <a:p>
            <a:pPr>
              <a:defRPr/>
            </a:pPr>
            <a:endParaRPr lang="hu-HU" dirty="0"/>
          </a:p>
        </p:txBody>
      </p:sp>
      <p:pic>
        <p:nvPicPr>
          <p:cNvPr id="17" name="Kép 8" descr="logosbeneficaireserasmusrightfunded.jpg"/>
          <p:cNvPicPr>
            <a:picLocks noChangeAspect="1"/>
          </p:cNvPicPr>
          <p:nvPr userDrawn="1"/>
        </p:nvPicPr>
        <p:blipFill>
          <a:blip r:embed="rId2" cstate="print"/>
          <a:srcRect/>
          <a:stretch>
            <a:fillRect/>
          </a:stretch>
        </p:blipFill>
        <p:spPr bwMode="auto">
          <a:xfrm>
            <a:off x="6732240" y="6231539"/>
            <a:ext cx="2160240" cy="466718"/>
          </a:xfrm>
          <a:prstGeom prst="rect">
            <a:avLst/>
          </a:prstGeom>
          <a:noFill/>
          <a:ln w="9525">
            <a:noFill/>
            <a:miter lim="800000"/>
            <a:headEnd/>
            <a:tailEnd/>
          </a:ln>
        </p:spPr>
      </p:pic>
      <p:pic>
        <p:nvPicPr>
          <p:cNvPr id="18" name="Picture 17" descr="vocal_logo_v3_500x250_inv.png"/>
          <p:cNvPicPr>
            <a:picLocks noChangeAspect="1"/>
          </p:cNvPicPr>
          <p:nvPr userDrawn="1"/>
        </p:nvPicPr>
        <p:blipFill>
          <a:blip r:embed="rId3" cstate="print"/>
          <a:stretch>
            <a:fillRect/>
          </a:stretch>
        </p:blipFill>
        <p:spPr>
          <a:xfrm>
            <a:off x="611560" y="6165304"/>
            <a:ext cx="1243410" cy="617997"/>
          </a:xfrm>
          <a:prstGeom prst="rect">
            <a:avLst/>
          </a:prstGeom>
        </p:spPr>
      </p:pic>
      <p:sp>
        <p:nvSpPr>
          <p:cNvPr id="19" name="Title 1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a:defRPr/>
            </a:pPr>
            <a:fld id="{E219B7CE-7791-455E-9A87-5CA185824DF3}" type="datetime1">
              <a:rPr lang="hu-HU" smtClean="0"/>
              <a:t>2018. 04. 05.</a:t>
            </a:fld>
            <a:endParaRPr lang="hu-HU"/>
          </a:p>
        </p:txBody>
      </p:sp>
      <p:sp>
        <p:nvSpPr>
          <p:cNvPr id="5" name="Élőláb helye 4"/>
          <p:cNvSpPr>
            <a:spLocks noGrp="1"/>
          </p:cNvSpPr>
          <p:nvPr>
            <p:ph type="ftr" sz="quarter" idx="11"/>
          </p:nvPr>
        </p:nvSpPr>
        <p:spPr/>
        <p:txBody>
          <a:bodyPr/>
          <a:lstStyle>
            <a:lvl1pPr>
              <a:defRPr/>
            </a:lvl1pPr>
          </a:lstStyle>
          <a:p>
            <a:pPr>
              <a:defRPr/>
            </a:pPr>
            <a:r>
              <a:rPr lang="hu-HU"/>
              <a:t>KA2 Strategic Partnerships – 2016-1-HU01-KA202-022916    </a:t>
            </a:r>
          </a:p>
        </p:txBody>
      </p:sp>
      <p:sp>
        <p:nvSpPr>
          <p:cNvPr id="6" name="Dia számának helye 5"/>
          <p:cNvSpPr>
            <a:spLocks noGrp="1"/>
          </p:cNvSpPr>
          <p:nvPr>
            <p:ph type="sldNum" sz="quarter" idx="12"/>
          </p:nvPr>
        </p:nvSpPr>
        <p:spPr/>
        <p:txBody>
          <a:bodyPr/>
          <a:lstStyle>
            <a:lvl1pPr>
              <a:defRPr/>
            </a:lvl1pPr>
          </a:lstStyle>
          <a:p>
            <a:pPr>
              <a:defRPr/>
            </a:pPr>
            <a:fld id="{BDA2023D-8C0F-4D98-B5AD-E5C4ECDE4231}"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fld id="{44F8EFC4-D18E-4B60-BFAB-38B3211CF03E}" type="datetime1">
              <a:rPr lang="hu-HU" smtClean="0"/>
              <a:t>2018. 04. 05.</a:t>
            </a:fld>
            <a:endParaRPr lang="hu-HU"/>
          </a:p>
        </p:txBody>
      </p:sp>
      <p:sp>
        <p:nvSpPr>
          <p:cNvPr id="8" name="Élőláb helye 4"/>
          <p:cNvSpPr>
            <a:spLocks noGrp="1"/>
          </p:cNvSpPr>
          <p:nvPr>
            <p:ph type="ftr" sz="quarter" idx="11"/>
          </p:nvPr>
        </p:nvSpPr>
        <p:spPr/>
        <p:txBody>
          <a:bodyPr/>
          <a:lstStyle>
            <a:lvl1pPr>
              <a:defRPr/>
            </a:lvl1pPr>
          </a:lstStyle>
          <a:p>
            <a:pPr>
              <a:defRPr/>
            </a:pPr>
            <a:r>
              <a:rPr lang="hu-HU"/>
              <a:t>KA2 Strategic Partnerships – 2016-1-HU01-KA202-022916    </a:t>
            </a:r>
          </a:p>
        </p:txBody>
      </p:sp>
      <p:sp>
        <p:nvSpPr>
          <p:cNvPr id="9" name="Dia számának helye 5"/>
          <p:cNvSpPr>
            <a:spLocks noGrp="1"/>
          </p:cNvSpPr>
          <p:nvPr>
            <p:ph type="sldNum" sz="quarter" idx="12"/>
          </p:nvPr>
        </p:nvSpPr>
        <p:spPr/>
        <p:txBody>
          <a:bodyPr/>
          <a:lstStyle>
            <a:lvl1pPr>
              <a:defRPr/>
            </a:lvl1pPr>
          </a:lstStyle>
          <a:p>
            <a:pPr>
              <a:defRPr/>
            </a:pPr>
            <a:fld id="{60E5F386-8D8E-43D2-9694-23EB54FACEE0}"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p:cNvSpPr>
            <a:spLocks noGrp="1"/>
          </p:cNvSpPr>
          <p:nvPr>
            <p:ph type="dt" sz="half" idx="10"/>
          </p:nvPr>
        </p:nvSpPr>
        <p:spPr/>
        <p:txBody>
          <a:bodyPr/>
          <a:lstStyle>
            <a:lvl1pPr>
              <a:defRPr/>
            </a:lvl1pPr>
          </a:lstStyle>
          <a:p>
            <a:pPr>
              <a:defRPr/>
            </a:pPr>
            <a:fld id="{3D10CAD6-67CB-4150-A810-73862AE173B6}" type="datetime1">
              <a:rPr lang="hu-HU" smtClean="0"/>
              <a:t>2018. 04. 05.</a:t>
            </a:fld>
            <a:endParaRPr lang="hu-HU"/>
          </a:p>
        </p:txBody>
      </p:sp>
      <p:sp>
        <p:nvSpPr>
          <p:cNvPr id="4" name="Élőláb helye 4"/>
          <p:cNvSpPr>
            <a:spLocks noGrp="1"/>
          </p:cNvSpPr>
          <p:nvPr>
            <p:ph type="ftr" sz="quarter" idx="11"/>
          </p:nvPr>
        </p:nvSpPr>
        <p:spPr/>
        <p:txBody>
          <a:bodyPr/>
          <a:lstStyle>
            <a:lvl1pPr>
              <a:defRPr/>
            </a:lvl1pPr>
          </a:lstStyle>
          <a:p>
            <a:pPr>
              <a:defRPr/>
            </a:pPr>
            <a:r>
              <a:rPr lang="hu-HU"/>
              <a:t>KA2 Strategic Partnerships – 2016-1-HU01-KA202-022916    </a:t>
            </a:r>
          </a:p>
        </p:txBody>
      </p:sp>
      <p:sp>
        <p:nvSpPr>
          <p:cNvPr id="5" name="Dia számának helye 5"/>
          <p:cNvSpPr>
            <a:spLocks noGrp="1"/>
          </p:cNvSpPr>
          <p:nvPr>
            <p:ph type="sldNum" sz="quarter" idx="12"/>
          </p:nvPr>
        </p:nvSpPr>
        <p:spPr/>
        <p:txBody>
          <a:bodyPr/>
          <a:lstStyle>
            <a:lvl1pPr>
              <a:defRPr/>
            </a:lvl1pPr>
          </a:lstStyle>
          <a:p>
            <a:pPr>
              <a:defRPr/>
            </a:pPr>
            <a:fld id="{25D74773-8C8F-495D-A14F-8E6CCFC06025}"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3B3B9E12-0600-4C93-9A46-12CD240B0956}" type="datetime1">
              <a:rPr lang="hu-HU" smtClean="0"/>
              <a:t>2018. 04. 05.</a:t>
            </a:fld>
            <a:endParaRPr lang="hu-HU"/>
          </a:p>
        </p:txBody>
      </p:sp>
      <p:sp>
        <p:nvSpPr>
          <p:cNvPr id="3" name="Élőláb helye 4"/>
          <p:cNvSpPr>
            <a:spLocks noGrp="1"/>
          </p:cNvSpPr>
          <p:nvPr>
            <p:ph type="ftr" sz="quarter" idx="11"/>
          </p:nvPr>
        </p:nvSpPr>
        <p:spPr/>
        <p:txBody>
          <a:bodyPr/>
          <a:lstStyle>
            <a:lvl1pPr>
              <a:defRPr/>
            </a:lvl1pPr>
          </a:lstStyle>
          <a:p>
            <a:pPr>
              <a:defRPr/>
            </a:pPr>
            <a:r>
              <a:rPr lang="hu-HU"/>
              <a:t>KA2 Strategic Partnerships – 2016-1-HU01-KA202-022916    </a:t>
            </a:r>
          </a:p>
        </p:txBody>
      </p:sp>
      <p:sp>
        <p:nvSpPr>
          <p:cNvPr id="4" name="Dia számának helye 5"/>
          <p:cNvSpPr>
            <a:spLocks noGrp="1"/>
          </p:cNvSpPr>
          <p:nvPr>
            <p:ph type="sldNum" sz="quarter" idx="12"/>
          </p:nvPr>
        </p:nvSpPr>
        <p:spPr/>
        <p:txBody>
          <a:bodyPr/>
          <a:lstStyle>
            <a:lvl1pPr>
              <a:defRPr/>
            </a:lvl1pPr>
          </a:lstStyle>
          <a:p>
            <a:pPr>
              <a:defRPr/>
            </a:pPr>
            <a:fld id="{C78091B3-3BA3-4CF9-8764-A3399B6CDFE3}"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339193C9-1091-43F6-8080-5EEC16DA0BB4}" type="datetime1">
              <a:rPr lang="hu-HU" smtClean="0"/>
              <a:t>2018. 04. 05.</a:t>
            </a:fld>
            <a:endParaRPr lang="hu-HU"/>
          </a:p>
        </p:txBody>
      </p:sp>
      <p:sp>
        <p:nvSpPr>
          <p:cNvPr id="6" name="Élőláb helye 4"/>
          <p:cNvSpPr>
            <a:spLocks noGrp="1"/>
          </p:cNvSpPr>
          <p:nvPr>
            <p:ph type="ftr" sz="quarter" idx="11"/>
          </p:nvPr>
        </p:nvSpPr>
        <p:spPr/>
        <p:txBody>
          <a:bodyPr/>
          <a:lstStyle>
            <a:lvl1pPr>
              <a:defRPr/>
            </a:lvl1pPr>
          </a:lstStyle>
          <a:p>
            <a:pPr>
              <a:defRPr/>
            </a:pPr>
            <a:r>
              <a:rPr lang="hu-HU"/>
              <a:t>KA2 Strategic Partnerships – 2016-1-HU01-KA202-022916    </a:t>
            </a:r>
          </a:p>
        </p:txBody>
      </p:sp>
      <p:sp>
        <p:nvSpPr>
          <p:cNvPr id="7" name="Dia számának helye 5"/>
          <p:cNvSpPr>
            <a:spLocks noGrp="1"/>
          </p:cNvSpPr>
          <p:nvPr>
            <p:ph type="sldNum" sz="quarter" idx="12"/>
          </p:nvPr>
        </p:nvSpPr>
        <p:spPr/>
        <p:txBody>
          <a:bodyPr/>
          <a:lstStyle>
            <a:lvl1pPr>
              <a:defRPr/>
            </a:lvl1pPr>
          </a:lstStyle>
          <a:p>
            <a:pPr>
              <a:defRPr/>
            </a:pPr>
            <a:fld id="{82933B1E-773F-4D4E-AC38-DA53FD55465C}"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2BBBADA7-F7A6-48FF-882D-0980A05F5CD2}" type="datetime1">
              <a:rPr lang="hu-HU" smtClean="0"/>
              <a:t>2018. 04. 05.</a:t>
            </a:fld>
            <a:endParaRPr lang="hu-HU"/>
          </a:p>
        </p:txBody>
      </p:sp>
      <p:sp>
        <p:nvSpPr>
          <p:cNvPr id="6" name="Élőláb helye 4"/>
          <p:cNvSpPr>
            <a:spLocks noGrp="1"/>
          </p:cNvSpPr>
          <p:nvPr>
            <p:ph type="ftr" sz="quarter" idx="11"/>
          </p:nvPr>
        </p:nvSpPr>
        <p:spPr/>
        <p:txBody>
          <a:bodyPr/>
          <a:lstStyle>
            <a:lvl1pPr>
              <a:defRPr/>
            </a:lvl1pPr>
          </a:lstStyle>
          <a:p>
            <a:pPr>
              <a:defRPr/>
            </a:pPr>
            <a:r>
              <a:rPr lang="hu-HU"/>
              <a:t>KA2 Strategic Partnerships – 2016-1-HU01-KA202-022916    </a:t>
            </a:r>
          </a:p>
        </p:txBody>
      </p:sp>
      <p:sp>
        <p:nvSpPr>
          <p:cNvPr id="7" name="Dia számának helye 5"/>
          <p:cNvSpPr>
            <a:spLocks noGrp="1"/>
          </p:cNvSpPr>
          <p:nvPr>
            <p:ph type="sldNum" sz="quarter" idx="12"/>
          </p:nvPr>
        </p:nvSpPr>
        <p:spPr/>
        <p:txBody>
          <a:bodyPr/>
          <a:lstStyle>
            <a:lvl1pPr>
              <a:defRPr/>
            </a:lvl1pPr>
          </a:lstStyle>
          <a:p>
            <a:pPr>
              <a:defRPr/>
            </a:pPr>
            <a:fld id="{22957C44-12C4-409D-BCDD-524BCC113D22}"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D49CB16-5248-4E74-BC7A-609C1009DD6F}" type="datetime1">
              <a:rPr lang="hu-HU" smtClean="0"/>
              <a:t>2018. 04. 05.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hu-HU"/>
              <a:t>KA2 Strategic Partnerships – 2016-1-HU01-KA202-022916    </a:t>
            </a: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35C0EF9-A001-4B07-AF8F-940884A86CCA}"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reativecommons.org/licenses/by-nc-sa/4.0/" TargetMode="Externa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mcs.open.ac.uk/yr258/dist_cog/" TargetMode="External"/><Relationship Id="rId4" Type="http://schemas.openxmlformats.org/officeDocument/2006/relationships/hyperlink" Target="https://www.ncbi.nlm.nih.gov/pmc/articles/PMC3142969/" TargetMode="External"/><Relationship Id="rId5" Type="http://schemas.openxmlformats.org/officeDocument/2006/relationships/hyperlink" Target="http://www.personalizelearning.com/p/home.html" TargetMode="External"/><Relationship Id="rId6" Type="http://schemas.openxmlformats.org/officeDocument/2006/relationships/hyperlink" Target="https://www.youtube.com/watch?v=vPVrLBeXGko" TargetMode="External"/><Relationship Id="rId7" Type="http://schemas.openxmlformats.org/officeDocument/2006/relationships/hyperlink" Target="https://youtu.be/vPVrLBeXGko"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vPVrLBeXGko"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ra.ioe.ac.uk/7800/1/AssessmentforLearning.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ra.ioe.ac.uk/7800/1/AssessmentforLearning.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ra.ioe.ac.uk/7800/1/AssessmentforLearning.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ra.ioe.ac.uk/7800/1/AssessmentforLearning.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media.rmit.edu.au/learninglab/content/assessment-task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media.rmit.edu.au/learninglab/content/assessment-task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media.rmit.edu.au/learninglab/content/assessment-task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eachingtools.ophea.net/supplements/inquiry-based-learning/assessment-inquiry-based-learning" TargetMode="External"/><Relationship Id="rId4" Type="http://schemas.openxmlformats.org/officeDocument/2006/relationships/hyperlink" Target="https://www.edutopia.org/blog/five-steps-formative-assessment-jon-bergmann" TargetMode="External"/><Relationship Id="rId5" Type="http://schemas.openxmlformats.org/officeDocument/2006/relationships/hyperlink" Target="https://www.brookings.edu/wp-content/uploads/2016/06/1006_personalize_learning_west.pdf" TargetMode="External"/><Relationship Id="rId6" Type="http://schemas.openxmlformats.org/officeDocument/2006/relationships/hyperlink" Target="http://mcs.open.ac.uk/yr258/dist_cog/" TargetMode="External"/><Relationship Id="rId7" Type="http://schemas.openxmlformats.org/officeDocument/2006/relationships/hyperlink" Target="https://www.ncbi.nlm.nih.gov/pmc/articles/PMC3142969" TargetMode="External"/><Relationship Id="rId8" Type="http://schemas.openxmlformats.org/officeDocument/2006/relationships/hyperlink" Target="http://www.personalizelearning.com/p/home.html" TargetMode="External"/><Relationship Id="rId9" Type="http://schemas.openxmlformats.org/officeDocument/2006/relationships/hyperlink" Target="https://www.youtube.com/watch?v=vPVrLBeXGko" TargetMode="External"/><Relationship Id="rId10" Type="http://schemas.openxmlformats.org/officeDocument/2006/relationships/hyperlink" Target="http://dera.ioe.ac.uk/7800/1/AssessmentforLearning.pdf" TargetMode="External"/><Relationship Id="rId11" Type="http://schemas.openxmlformats.org/officeDocument/2006/relationships/hyperlink" Target="https://emedia.rmit.edu.au/learninglab/content/assessment-tasks" TargetMode="External"/><Relationship Id="rId1" Type="http://schemas.openxmlformats.org/officeDocument/2006/relationships/slideLayout" Target="../slideLayouts/slideLayout2.xml"/><Relationship Id="rId2" Type="http://schemas.openxmlformats.org/officeDocument/2006/relationships/hyperlink" Target="https://www.reading.ac.uk/engageinassessment/using-technology/eia-managing-assessment-with-technology.asp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m-_ZyUSq3Lg"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s://www.youtube.com/watch?v=m-_ZyUSq3L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reading.ac.uk/engageinassessment/using-technology/eia-managing-assessment-with-technology.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eachingtools.ophea.net/supplements/inquiry-based-learning/assessment-inquiry-based-learning" TargetMode="External"/><Relationship Id="rId4" Type="http://schemas.openxmlformats.org/officeDocument/2006/relationships/hyperlink" Target="https://www.edutopia.org/blog/five-steps-formative-assessment-jon-bergmann" TargetMode="External"/><Relationship Id="rId5" Type="http://schemas.openxmlformats.org/officeDocument/2006/relationships/hyperlink" Target="https://www.brookings.edu/wp-content/uploads/2016/06/1006_personalize_learning_west.pdf"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ím 1"/>
          <p:cNvSpPr>
            <a:spLocks noGrp="1"/>
          </p:cNvSpPr>
          <p:nvPr>
            <p:ph type="ctrTitle"/>
          </p:nvPr>
        </p:nvSpPr>
        <p:spPr>
          <a:xfrm>
            <a:off x="899592" y="3645024"/>
            <a:ext cx="7772400" cy="1129183"/>
          </a:xfrm>
        </p:spPr>
        <p:txBody>
          <a:bodyPr/>
          <a:lstStyle/>
          <a:p>
            <a:r>
              <a:rPr lang="en-US" sz="2000" b="1" dirty="0" smtClean="0">
                <a:latin typeface="Times New Roman" panose="02020603050405020304" pitchFamily="18" charset="0"/>
                <a:cs typeface="Times New Roman" panose="02020603050405020304" pitchFamily="18" charset="0"/>
              </a:rPr>
              <a:t>LEARNING </a:t>
            </a:r>
            <a:r>
              <a:rPr lang="en-US" sz="2000" b="1" dirty="0" smtClean="0">
                <a:latin typeface="Times New Roman" panose="02020603050405020304" pitchFamily="18" charset="0"/>
                <a:cs typeface="Times New Roman" panose="02020603050405020304" pitchFamily="18" charset="0"/>
              </a:rPr>
              <a:t>ORIENTED ASSESSMENT</a:t>
            </a:r>
            <a:r>
              <a:rPr lang="lt-LT" sz="2000" dirty="0">
                <a:latin typeface="Times New Roman" panose="02020603050405020304" pitchFamily="18" charset="0"/>
                <a:cs typeface="Times New Roman" panose="02020603050405020304" pitchFamily="18" charset="0"/>
              </a:rPr>
              <a:t/>
            </a:r>
            <a:br>
              <a:rPr lang="lt-LT" sz="20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1.</a:t>
            </a:r>
            <a:r>
              <a:rPr lang="lt-LT" sz="1600" b="1" dirty="0" smtClean="0">
                <a:latin typeface="Times New Roman" panose="02020603050405020304" pitchFamily="18" charset="0"/>
                <a:cs typeface="Times New Roman" panose="02020603050405020304" pitchFamily="18" charset="0"/>
              </a:rPr>
              <a:t>Feedback </a:t>
            </a:r>
            <a:r>
              <a:rPr lang="lt-LT" sz="1600" b="1" dirty="0">
                <a:latin typeface="Times New Roman" panose="02020603050405020304" pitchFamily="18" charset="0"/>
                <a:cs typeface="Times New Roman" panose="02020603050405020304" pitchFamily="18" charset="0"/>
              </a:rPr>
              <a:t>to improve students </a:t>
            </a:r>
            <a:r>
              <a:rPr lang="lt-LT" sz="1600" b="1" dirty="0" smtClean="0">
                <a:latin typeface="Times New Roman" panose="02020603050405020304" pitchFamily="18" charset="0"/>
                <a:cs typeface="Times New Roman" panose="02020603050405020304" pitchFamily="18" charset="0"/>
              </a:rPr>
              <a:t>learning</a:t>
            </a:r>
            <a:r>
              <a:rPr lang="en-US" sz="1600" b="1" dirty="0" smtClean="0">
                <a:latin typeface="Times New Roman" panose="02020603050405020304" pitchFamily="18" charset="0"/>
                <a:cs typeface="Times New Roman" panose="02020603050405020304" pitchFamily="18" charset="0"/>
              </a:rPr>
              <a:t/>
            </a:r>
            <a:br>
              <a:rPr lang="en-US" sz="1600" b="1" dirty="0" smtClean="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2.Student involvement in assessment process</a:t>
            </a:r>
            <a:br>
              <a:rPr lang="en-US" sz="1600" b="1" dirty="0" smtClean="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3. Assessment for </a:t>
            </a:r>
            <a:r>
              <a:rPr lang="en-US" sz="1600" b="1" dirty="0" smtClean="0">
                <a:latin typeface="Times New Roman" panose="02020603050405020304" pitchFamily="18" charset="0"/>
                <a:cs typeface="Times New Roman" panose="02020603050405020304" pitchFamily="18" charset="0"/>
              </a:rPr>
              <a:t>learning</a:t>
            </a:r>
            <a:endParaRPr lang="en-US" dirty="0"/>
          </a:p>
        </p:txBody>
      </p:sp>
      <p:sp>
        <p:nvSpPr>
          <p:cNvPr id="4" name="Footer Placeholder 3"/>
          <p:cNvSpPr>
            <a:spLocks noGrp="1"/>
          </p:cNvSpPr>
          <p:nvPr>
            <p:ph type="ftr" sz="quarter" idx="12"/>
          </p:nvPr>
        </p:nvSpPr>
        <p:spPr/>
        <p:txBody>
          <a:bodyPr/>
          <a:lstStyle/>
          <a:p>
            <a:pPr>
              <a:defRPr/>
            </a:pPr>
            <a:r>
              <a:rPr lang="hu-HU" dirty="0"/>
              <a:t>KA2 Strategic Partnerships – 2016-1-HU01-KA202-022916    </a:t>
            </a:r>
          </a:p>
        </p:txBody>
      </p:sp>
      <p:sp>
        <p:nvSpPr>
          <p:cNvPr id="6" name="Alcím 2"/>
          <p:cNvSpPr>
            <a:spLocks noGrp="1"/>
          </p:cNvSpPr>
          <p:nvPr>
            <p:ph type="subTitle" idx="1"/>
          </p:nvPr>
        </p:nvSpPr>
        <p:spPr>
          <a:xfrm>
            <a:off x="5687839" y="4869160"/>
            <a:ext cx="2768129" cy="1392237"/>
          </a:xfrm>
        </p:spPr>
        <p:txBody>
          <a:bodyPr rtlCol="0">
            <a:normAutofit/>
          </a:bodyPr>
          <a:lstStyle/>
          <a:p>
            <a:pPr algn="l" fontAlgn="auto">
              <a:spcAft>
                <a:spcPts val="0"/>
              </a:spcAft>
              <a:buFont typeface="Arial" pitchFamily="34" charset="0"/>
              <a:buNone/>
              <a:defRPr/>
            </a:pPr>
            <a:r>
              <a:rPr lang="lt-LT" sz="1200" dirty="0" err="1"/>
              <a:t>Assoc</a:t>
            </a:r>
            <a:r>
              <a:rPr lang="lt-LT" sz="1200" dirty="0"/>
              <a:t>. prof. dr. Airina </a:t>
            </a:r>
            <a:r>
              <a:rPr lang="lt-LT" sz="1200" dirty="0" err="1" smtClean="0"/>
              <a:t>Volungevičienė</a:t>
            </a:r>
            <a:r>
              <a:rPr lang="lt-LT" sz="1200" dirty="0" smtClean="0"/>
              <a:t>,</a:t>
            </a:r>
            <a:endParaRPr lang="en-US" sz="1200" dirty="0" smtClean="0"/>
          </a:p>
          <a:p>
            <a:pPr algn="l" fontAlgn="auto">
              <a:spcAft>
                <a:spcPts val="0"/>
              </a:spcAft>
              <a:buFont typeface="Arial" pitchFamily="34" charset="0"/>
              <a:buNone/>
              <a:defRPr/>
            </a:pPr>
            <a:r>
              <a:rPr lang="en-US" sz="1200" dirty="0" smtClean="0"/>
              <a:t>Prof. dr. Margarita </a:t>
            </a:r>
            <a:r>
              <a:rPr lang="en-US" sz="1200" dirty="0" err="1" smtClean="0"/>
              <a:t>Teresevi</a:t>
            </a:r>
            <a:r>
              <a:rPr lang="lt-LT" sz="1200" dirty="0" err="1" smtClean="0"/>
              <a:t>čienė</a:t>
            </a:r>
            <a:endParaRPr lang="lt-LT" sz="1200" dirty="0" smtClean="0"/>
          </a:p>
          <a:p>
            <a:pPr algn="l" fontAlgn="auto">
              <a:spcAft>
                <a:spcPts val="0"/>
              </a:spcAft>
              <a:buFont typeface="Arial" pitchFamily="34" charset="0"/>
              <a:buNone/>
              <a:defRPr/>
            </a:pPr>
            <a:r>
              <a:rPr lang="lt-LT" sz="1200" dirty="0" smtClean="0"/>
              <a:t>Dr</a:t>
            </a:r>
            <a:r>
              <a:rPr lang="lt-LT" sz="1200" dirty="0"/>
              <a:t>. Virginija </a:t>
            </a:r>
            <a:r>
              <a:rPr lang="lt-LT" sz="1200" dirty="0" err="1"/>
              <a:t>Bortkevičienė</a:t>
            </a:r>
            <a:r>
              <a:rPr lang="lt-LT" sz="1200" dirty="0"/>
              <a:t>, </a:t>
            </a:r>
          </a:p>
          <a:p>
            <a:pPr algn="l" fontAlgn="auto">
              <a:spcAft>
                <a:spcPts val="0"/>
              </a:spcAft>
              <a:buFont typeface="Arial" pitchFamily="34" charset="0"/>
              <a:buNone/>
              <a:defRPr/>
            </a:pPr>
            <a:r>
              <a:rPr lang="lt-LT" sz="1200" dirty="0"/>
              <a:t>Danutė </a:t>
            </a:r>
            <a:r>
              <a:rPr lang="lt-LT" sz="1200" dirty="0" err="1"/>
              <a:t>Pranckutė</a:t>
            </a:r>
            <a:endParaRPr lang="lt-LT" sz="1200" dirty="0"/>
          </a:p>
          <a:p>
            <a:pPr algn="l" fontAlgn="auto">
              <a:spcAft>
                <a:spcPts val="0"/>
              </a:spcAft>
              <a:buFont typeface="Arial" pitchFamily="34" charset="0"/>
              <a:buNone/>
              <a:defRPr/>
            </a:pPr>
            <a:r>
              <a:rPr lang="lt-LT" sz="1200" dirty="0"/>
              <a:t>Vytautas </a:t>
            </a:r>
            <a:r>
              <a:rPr lang="lt-LT" sz="1200" dirty="0" err="1"/>
              <a:t>Magnus</a:t>
            </a:r>
            <a:r>
              <a:rPr lang="lt-LT" sz="1200" dirty="0"/>
              <a:t> University</a:t>
            </a:r>
            <a:endParaRPr lang="hu-HU" sz="1200" dirty="0"/>
          </a:p>
        </p:txBody>
      </p:sp>
      <p:sp>
        <p:nvSpPr>
          <p:cNvPr id="7" name="Rectangle 6"/>
          <p:cNvSpPr>
            <a:spLocks noChangeArrowheads="1"/>
          </p:cNvSpPr>
          <p:nvPr/>
        </p:nvSpPr>
        <p:spPr bwMode="auto">
          <a:xfrm>
            <a:off x="611560" y="5159611"/>
            <a:ext cx="252028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49CCF"/>
                </a:solidFill>
                <a:effectLst/>
                <a:latin typeface="Arial" charset="0"/>
                <a:hlinkClick r:id="rId2"/>
              </a:rPr>
              <a:t> </a:t>
            </a:r>
            <a:r>
              <a:rPr kumimoji="0" lang="en-US" altLang="en-US" sz="900" b="0" i="0" u="sng" strike="noStrike" cap="none" normalizeH="0" baseline="0" dirty="0" smtClean="0">
                <a:ln>
                  <a:noFill/>
                </a:ln>
                <a:effectLst/>
                <a:latin typeface="Arial" charset="0"/>
              </a:rPr>
              <a:t>This </a:t>
            </a:r>
            <a:r>
              <a:rPr kumimoji="0" lang="en-US" altLang="en-US" sz="900" b="0" i="0" u="sng" strike="noStrike" cap="none" normalizeH="0" baseline="0" dirty="0">
                <a:ln>
                  <a:noFill/>
                </a:ln>
                <a:effectLst/>
                <a:latin typeface="Arial" charset="0"/>
              </a:rPr>
              <a:t>work is licensed under a</a:t>
            </a:r>
            <a:r>
              <a:rPr kumimoji="0" lang="en-US" altLang="en-US" sz="900" b="0" i="0" u="none" strike="noStrike" cap="none" normalizeH="0" baseline="0" dirty="0">
                <a:ln>
                  <a:noFill/>
                </a:ln>
                <a:solidFill>
                  <a:srgbClr val="049CCF"/>
                </a:solidFill>
                <a:effectLst/>
                <a:latin typeface="Arial" charset="0"/>
              </a:rPr>
              <a:t> </a:t>
            </a:r>
            <a:r>
              <a:rPr kumimoji="0" lang="en-US" altLang="en-US" sz="900" b="0" i="0" u="none" strike="noStrike" cap="none" normalizeH="0" baseline="0" dirty="0">
                <a:ln>
                  <a:noFill/>
                </a:ln>
                <a:solidFill>
                  <a:srgbClr val="049CCF"/>
                </a:solidFill>
                <a:effectLst/>
                <a:latin typeface="Arial" charset="0"/>
                <a:hlinkClick r:id="rId2"/>
              </a:rPr>
              <a:t>Creative Commons Attribution-NonCommercial-ShareAlike 4.0 International License</a:t>
            </a:r>
            <a:r>
              <a:rPr kumimoji="0" lang="en-US" altLang="en-US" sz="900" b="0" i="0" u="sng" strike="noStrike" cap="none" normalizeH="0" baseline="0" dirty="0" smtClean="0">
                <a:ln>
                  <a:noFill/>
                </a:ln>
                <a:effectLst/>
                <a:latin typeface="Arial" charset="0"/>
              </a:rPr>
              <a:t>.</a:t>
            </a:r>
            <a:endParaRPr kumimoji="0" lang="en-US" altLang="en-US" sz="900" b="0" i="0" u="none" strike="noStrike" cap="none" normalizeH="0" baseline="0" dirty="0">
              <a:ln>
                <a:noFill/>
              </a:ln>
              <a:solidFill>
                <a:srgbClr val="049CCF"/>
              </a:solidFill>
              <a:effectLst/>
              <a:latin typeface="Arial" charset="0"/>
            </a:endParaRPr>
          </a:p>
        </p:txBody>
      </p:sp>
      <p:pic>
        <p:nvPicPr>
          <p:cNvPr id="8" name="Picture 2" descr="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2" y="4886611"/>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16" name="Title 4"/>
          <p:cNvSpPr txBox="1">
            <a:spLocks/>
          </p:cNvSpPr>
          <p:nvPr/>
        </p:nvSpPr>
        <p:spPr>
          <a:xfrm>
            <a:off x="-37610" y="1080053"/>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endParaRPr lang="en-US" sz="3200" b="0" kern="0" dirty="0">
              <a:solidFill>
                <a:srgbClr val="01453D"/>
              </a:solidFill>
              <a:latin typeface="Open Sans"/>
              <a:cs typeface="Open Sans"/>
              <a:sym typeface="Arial"/>
              <a:rtl val="0"/>
            </a:endParaRPr>
          </a:p>
        </p:txBody>
      </p:sp>
      <p:sp>
        <p:nvSpPr>
          <p:cNvPr id="5" name="Rectangle 4"/>
          <p:cNvSpPr/>
          <p:nvPr/>
        </p:nvSpPr>
        <p:spPr>
          <a:xfrm>
            <a:off x="827584" y="2484021"/>
            <a:ext cx="7128792" cy="904863"/>
          </a:xfrm>
          <a:prstGeom prst="rect">
            <a:avLst/>
          </a:prstGeom>
        </p:spPr>
        <p:txBody>
          <a:bodyPr wrap="square">
            <a:spAutoFit/>
          </a:bodyPr>
          <a:lstStyle/>
          <a:p>
            <a:endParaRPr lang="en-US" sz="1600" dirty="0"/>
          </a:p>
          <a:p>
            <a:pPr marL="342900" indent="-342900" algn="just">
              <a:lnSpc>
                <a:spcPct val="115000"/>
              </a:lnSpc>
              <a:spcAft>
                <a:spcPts val="0"/>
              </a:spcAft>
              <a:buFont typeface="+mj-lt"/>
              <a:buAutoNum type="arabicPeriod"/>
            </a:pPr>
            <a:endParaRPr lang="en-US" sz="1600" dirty="0"/>
          </a:p>
          <a:p>
            <a:pPr marL="342900" lvl="0" indent="-342900" algn="just">
              <a:lnSpc>
                <a:spcPct val="115000"/>
              </a:lnSpc>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99584" y="2224028"/>
            <a:ext cx="8336912" cy="3785652"/>
          </a:xfrm>
          <a:prstGeom prst="rect">
            <a:avLst/>
          </a:prstGeom>
        </p:spPr>
        <p:txBody>
          <a:bodyPr wrap="square">
            <a:spAutoFit/>
          </a:bodyPr>
          <a:lstStyle/>
          <a:p>
            <a:pPr marL="457200" lvl="0" indent="-457200">
              <a:buFont typeface="+mj-lt"/>
              <a:buAutoNum type="arabicPeriod" startAt="4"/>
            </a:pPr>
            <a:r>
              <a:rPr lang="en-US" sz="2000" b="1" dirty="0" smtClean="0">
                <a:latin typeface="Times New Roman" panose="02020603050405020304" pitchFamily="18" charset="0"/>
                <a:cs typeface="Times New Roman" panose="02020603050405020304" pitchFamily="18" charset="0"/>
              </a:rPr>
              <a:t>Distributed cognition</a:t>
            </a:r>
            <a:br>
              <a:rPr lang="en-US" sz="2000" b="1"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more information: </a:t>
            </a:r>
            <a:r>
              <a:rPr lang="en-US" sz="2000" u="sng" dirty="0">
                <a:latin typeface="Times New Roman" panose="02020603050405020304" pitchFamily="18" charset="0"/>
                <a:cs typeface="Times New Roman" panose="02020603050405020304" pitchFamily="18" charset="0"/>
                <a:hlinkClick r:id="rId3"/>
              </a:rPr>
              <a:t>http://mcs.open.ac.uk/yr258/dist_cog/ </a:t>
            </a:r>
            <a:endParaRPr lang="en-US" sz="2000" u="sng" dirty="0" smtClean="0">
              <a:latin typeface="Times New Roman" panose="02020603050405020304" pitchFamily="18" charset="0"/>
              <a:cs typeface="Times New Roman" panose="02020603050405020304" pitchFamily="18" charset="0"/>
            </a:endParaRPr>
          </a:p>
          <a:p>
            <a:pPr marL="457200" lvl="0" indent="-457200">
              <a:buFont typeface="+mj-lt"/>
              <a:buAutoNum type="arabicPeriod" startAt="4"/>
            </a:pPr>
            <a:endParaRPr lang="en-US" sz="2000" u="sng" dirty="0">
              <a:latin typeface="Times New Roman" panose="02020603050405020304" pitchFamily="18" charset="0"/>
              <a:cs typeface="Times New Roman" panose="02020603050405020304" pitchFamily="18" charset="0"/>
            </a:endParaRPr>
          </a:p>
          <a:p>
            <a:pPr marL="457200" lvl="0" indent="-457200">
              <a:buFont typeface="+mj-lt"/>
              <a:buAutoNum type="arabicPeriod" startAt="4"/>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Student </a:t>
            </a:r>
            <a:r>
              <a:rPr lang="en-US" sz="2000" b="1" dirty="0">
                <a:latin typeface="Times New Roman" panose="02020603050405020304" pitchFamily="18" charset="0"/>
                <a:ea typeface="Calibri" panose="020F0502020204030204" pitchFamily="34" charset="0"/>
                <a:cs typeface="Times New Roman" panose="02020603050405020304" pitchFamily="18" charset="0"/>
              </a:rPr>
              <a:t>generated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content</a:t>
            </a:r>
            <a:br>
              <a:rPr lang="en-US" sz="20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more information: </a:t>
            </a:r>
            <a:r>
              <a:rPr lang="en-US" sz="2000"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https</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a:t>
            </a:r>
            <a:r>
              <a:rPr lang="en-US" sz="2000"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www.ncbi.nlm.nih.gov/pmc/articles/PMC3142969/</a:t>
            </a:r>
            <a:r>
              <a:rPr lang="en-US" sz="2000"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r>
            <a:br>
              <a:rPr lang="en-US" sz="2000"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br>
            <a:endPar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buFont typeface="+mj-lt"/>
              <a:buAutoNum type="arabicPeriod" startAt="4"/>
            </a:pPr>
            <a:r>
              <a:rPr lang="en-US" sz="2000" b="1" dirty="0" smtClean="0">
                <a:latin typeface="Times New Roman" panose="02020603050405020304" pitchFamily="18" charset="0"/>
                <a:cs typeface="Times New Roman" panose="02020603050405020304" pitchFamily="18" charset="0"/>
              </a:rPr>
              <a:t>Personalized learning</a:t>
            </a:r>
            <a:br>
              <a:rPr lang="en-US" sz="2000" b="1"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more information: </a:t>
            </a:r>
            <a:r>
              <a:rPr lang="en-US" sz="2000" u="sng" dirty="0" smtClean="0">
                <a:latin typeface="Times New Roman" panose="02020603050405020304" pitchFamily="18" charset="0"/>
                <a:cs typeface="Times New Roman" panose="02020603050405020304" pitchFamily="18" charset="0"/>
                <a:hlinkClick r:id="rId5"/>
              </a:rPr>
              <a:t>http</a:t>
            </a:r>
            <a:r>
              <a:rPr lang="en-US" sz="2000" u="sng" dirty="0">
                <a:latin typeface="Times New Roman" panose="02020603050405020304" pitchFamily="18" charset="0"/>
                <a:cs typeface="Times New Roman" panose="02020603050405020304" pitchFamily="18" charset="0"/>
                <a:hlinkClick r:id="rId5"/>
              </a:rPr>
              <a:t>://www.personalizelearning.com/p/home.html</a:t>
            </a:r>
            <a:r>
              <a:rPr lang="en-US" sz="2000"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by Barbara Bray and Kathleen </a:t>
            </a:r>
            <a:r>
              <a:rPr lang="en-US" sz="2000" dirty="0" err="1">
                <a:latin typeface="Times New Roman" panose="02020603050405020304" pitchFamily="18" charset="0"/>
                <a:cs typeface="Times New Roman" panose="02020603050405020304" pitchFamily="18" charset="0"/>
              </a:rPr>
              <a:t>McClaskey</a:t>
            </a:r>
            <a:r>
              <a:rPr lang="en-US" sz="2000" dirty="0">
                <a:latin typeface="Times New Roman" panose="02020603050405020304" pitchFamily="18" charset="0"/>
                <a:cs typeface="Times New Roman" panose="02020603050405020304" pitchFamily="18" charset="0"/>
              </a:rPr>
              <a:t> – in their blog)</a:t>
            </a:r>
            <a:endParaRPr lang="lt-LT" sz="2000" dirty="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ea typeface="Calibri" panose="020F0502020204030204" pitchFamily="34" charset="0"/>
                <a:cs typeface="Times New Roman" panose="02020603050405020304" pitchFamily="18" charset="0"/>
                <a:hlinkClick r:id="rId6"/>
              </a:rPr>
              <a:t/>
            </a:r>
            <a:br>
              <a:rPr lang="en-US" sz="2000" dirty="0" smtClean="0">
                <a:latin typeface="Times New Roman" panose="02020603050405020304" pitchFamily="18" charset="0"/>
                <a:ea typeface="Calibri" panose="020F0502020204030204" pitchFamily="34" charset="0"/>
                <a:cs typeface="Times New Roman" panose="02020603050405020304" pitchFamily="18" charset="0"/>
                <a:hlinkClick r:id="rId6"/>
              </a:rPr>
            </a:br>
            <a:r>
              <a:rPr lang="en-US" sz="2000" dirty="0">
                <a:latin typeface="Times New Roman" panose="02020603050405020304" pitchFamily="18" charset="0"/>
                <a:ea typeface="Calibri" panose="020F0502020204030204" pitchFamily="34" charset="0"/>
                <a:cs typeface="Times New Roman" panose="02020603050405020304" pitchFamily="18" charset="0"/>
                <a:hlinkClick r:id="rId7"/>
              </a:rPr>
              <a:t>https://</a:t>
            </a:r>
            <a:r>
              <a:rPr lang="en-US" sz="2000" dirty="0" smtClean="0">
                <a:latin typeface="Times New Roman" panose="02020603050405020304" pitchFamily="18" charset="0"/>
                <a:ea typeface="Calibri" panose="020F0502020204030204" pitchFamily="34" charset="0"/>
                <a:cs typeface="Times New Roman" panose="02020603050405020304" pitchFamily="18" charset="0"/>
                <a:hlinkClick r:id="rId7"/>
              </a:rPr>
              <a:t>youtu.be/vPVrLBeXGko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682480" y="1700808"/>
            <a:ext cx="784317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There are multiple taxonomies of </a:t>
            </a:r>
            <a:r>
              <a:rPr lang="en-US" sz="2800" b="1" dirty="0" smtClean="0">
                <a:latin typeface="Times New Roman" panose="02020603050405020304" pitchFamily="18" charset="0"/>
                <a:cs typeface="Times New Roman" panose="02020603050405020304" pitchFamily="18" charset="0"/>
              </a:rPr>
              <a:t>assessment:</a:t>
            </a:r>
            <a:endParaRPr lang="en-US" sz="2800" b="1" dirty="0">
              <a:latin typeface="Times New Roman" panose="02020603050405020304" pitchFamily="18" charset="0"/>
              <a:cs typeface="Times New Roman" panose="02020603050405020304" pitchFamily="18" charset="0"/>
            </a:endParaRPr>
          </a:p>
        </p:txBody>
      </p:sp>
      <p:sp>
        <p:nvSpPr>
          <p:cNvPr id="10" name="Footer Placeholder 3"/>
          <p:cNvSpPr>
            <a:spLocks noGrp="1"/>
          </p:cNvSpPr>
          <p:nvPr>
            <p:ph type="ftr" sz="quarter" idx="11"/>
          </p:nvPr>
        </p:nvSpPr>
        <p:spPr>
          <a:xfrm>
            <a:off x="1763688" y="6597352"/>
            <a:ext cx="4896544" cy="365125"/>
          </a:xfrm>
        </p:spPr>
        <p:txBody>
          <a:bodyPr/>
          <a:lstStyle/>
          <a:p>
            <a:pPr>
              <a:defRPr/>
            </a:pPr>
            <a:r>
              <a:rPr lang="hu-HU" dirty="0"/>
              <a:t>KA2 Strategic Partnerships – 2016-1-HU01-KA202-022916   </a:t>
            </a:r>
          </a:p>
          <a:p>
            <a:pPr>
              <a:defRPr/>
            </a:pPr>
            <a:endParaRPr lang="hu-HU" dirty="0"/>
          </a:p>
        </p:txBody>
      </p:sp>
      <p:sp>
        <p:nvSpPr>
          <p:cNvPr id="9" name="Title 2"/>
          <p:cNvSpPr>
            <a:spLocks noGrp="1"/>
          </p:cNvSpPr>
          <p:nvPr>
            <p:ph type="title"/>
          </p:nvPr>
        </p:nvSpPr>
        <p:spPr>
          <a:xfrm>
            <a:off x="611560" y="0"/>
            <a:ext cx="8532440" cy="1417638"/>
          </a:xfrm>
        </p:spPr>
        <p:txBody>
          <a:bodyPr/>
          <a:lstStyle/>
          <a:p>
            <a:r>
              <a:rPr lang="en-US" sz="3200" b="1" dirty="0">
                <a:latin typeface="Times New Roman" panose="02020603050405020304" pitchFamily="18" charset="0"/>
                <a:cs typeface="Times New Roman" panose="02020603050405020304" pitchFamily="18" charset="0"/>
              </a:rPr>
              <a:t>ASSESSMENT AS LEARNING DESIGN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999229"/>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16" name="Title 4"/>
          <p:cNvSpPr txBox="1">
            <a:spLocks/>
          </p:cNvSpPr>
          <p:nvPr/>
        </p:nvSpPr>
        <p:spPr>
          <a:xfrm>
            <a:off x="-37610" y="1080053"/>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endParaRPr lang="en-US" sz="3200" b="0" kern="0" dirty="0">
              <a:solidFill>
                <a:srgbClr val="01453D"/>
              </a:solidFill>
              <a:latin typeface="Open Sans"/>
              <a:cs typeface="Open Sans"/>
              <a:sym typeface="Arial"/>
              <a:rtl val="0"/>
            </a:endParaRPr>
          </a:p>
        </p:txBody>
      </p:sp>
      <p:sp>
        <p:nvSpPr>
          <p:cNvPr id="3" name="Title 2"/>
          <p:cNvSpPr>
            <a:spLocks noGrp="1"/>
          </p:cNvSpPr>
          <p:nvPr>
            <p:ph type="title"/>
          </p:nvPr>
        </p:nvSpPr>
        <p:spPr>
          <a:xfrm>
            <a:off x="611560" y="0"/>
            <a:ext cx="8532440" cy="1412775"/>
          </a:xfrm>
        </p:spPr>
        <p:txBody>
          <a:bodyPr/>
          <a:lstStyle/>
          <a:p>
            <a:r>
              <a:rPr lang="en-US" sz="3200" b="1" dirty="0">
                <a:latin typeface="Times New Roman" panose="02020603050405020304" pitchFamily="18" charset="0"/>
                <a:cs typeface="Times New Roman" panose="02020603050405020304" pitchFamily="18" charset="0"/>
              </a:rPr>
              <a:t>ASSESSMENT OF LEARNING</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827584" y="2484021"/>
            <a:ext cx="7128792" cy="904863"/>
          </a:xfrm>
          <a:prstGeom prst="rect">
            <a:avLst/>
          </a:prstGeom>
        </p:spPr>
        <p:txBody>
          <a:bodyPr wrap="square">
            <a:spAutoFit/>
          </a:bodyPr>
          <a:lstStyle/>
          <a:p>
            <a:endParaRPr lang="en-US" sz="1600" dirty="0"/>
          </a:p>
          <a:p>
            <a:pPr marL="342900" indent="-342900" algn="just">
              <a:lnSpc>
                <a:spcPct val="115000"/>
              </a:lnSpc>
              <a:spcAft>
                <a:spcPts val="0"/>
              </a:spcAft>
              <a:buFont typeface="+mj-lt"/>
              <a:buAutoNum type="arabicPeriod"/>
            </a:pPr>
            <a:endParaRPr lang="en-US" sz="1600" dirty="0"/>
          </a:p>
          <a:p>
            <a:pPr marL="342900" lvl="0" indent="-342900" algn="just">
              <a:lnSpc>
                <a:spcPct val="115000"/>
              </a:lnSpc>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27584" y="1988840"/>
            <a:ext cx="7632848" cy="3065455"/>
          </a:xfrm>
          <a:prstGeom prst="rect">
            <a:avLst/>
          </a:prstGeom>
        </p:spPr>
        <p:txBody>
          <a:bodyPr wrap="square">
            <a:spAutoFit/>
          </a:bodyPr>
          <a:lstStyle/>
          <a:p>
            <a:pPr lvl="0">
              <a:lnSpc>
                <a:spcPct val="115000"/>
              </a:lnSpc>
              <a:spcAft>
                <a:spcPts val="0"/>
              </a:spcAft>
            </a:pPr>
            <a:r>
              <a:rPr lang="en-US" sz="2400" b="1" dirty="0">
                <a:latin typeface="Times New Roman" panose="02020603050405020304" pitchFamily="18" charset="0"/>
                <a:cs typeface="Times New Roman" panose="02020603050405020304" pitchFamily="18" charset="0"/>
              </a:rPr>
              <a:t>Assessment </a:t>
            </a:r>
            <a:r>
              <a:rPr lang="en-US" sz="2400" b="1" i="1" dirty="0">
                <a:latin typeface="Times New Roman" panose="02020603050405020304" pitchFamily="18" charset="0"/>
                <a:cs typeface="Times New Roman" panose="02020603050405020304" pitchFamily="18" charset="0"/>
              </a:rPr>
              <a:t>OF</a:t>
            </a:r>
            <a:r>
              <a:rPr lang="en-US" sz="2400" b="1" dirty="0">
                <a:latin typeface="Times New Roman" panose="02020603050405020304" pitchFamily="18" charset="0"/>
                <a:cs typeface="Times New Roman" panose="02020603050405020304" pitchFamily="18" charset="0"/>
              </a:rPr>
              <a:t> learning</a:t>
            </a:r>
            <a:r>
              <a:rPr lang="en-US" sz="2400" dirty="0">
                <a:latin typeface="Times New Roman" panose="02020603050405020304" pitchFamily="18" charset="0"/>
                <a:cs typeface="Times New Roman" panose="02020603050405020304" pitchFamily="18" charset="0"/>
              </a:rPr>
              <a:t> (Individualization) refers to strategies designed to confirm what learners know, demonstrate whether or not they have met curriculum outcomes or the goals of their individualized programs, or to certify proficiency and make decisions about learners’ future programs or placements.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Footer Placeholder 3"/>
          <p:cNvSpPr>
            <a:spLocks noGrp="1"/>
          </p:cNvSpPr>
          <p:nvPr>
            <p:ph type="ftr" sz="quarter" idx="11"/>
          </p:nvPr>
        </p:nvSpPr>
        <p:spPr>
          <a:xfrm>
            <a:off x="1763688" y="6597352"/>
            <a:ext cx="4896544" cy="365125"/>
          </a:xfrm>
        </p:spPr>
        <p:txBody>
          <a:bodyPr/>
          <a:lstStyle/>
          <a:p>
            <a:pPr>
              <a:defRPr/>
            </a:pPr>
            <a:r>
              <a:rPr lang="hu-HU" dirty="0"/>
              <a:t>KA2 Strategic Partnerships – 2016-1-HU01-KA202-022916   </a:t>
            </a:r>
          </a:p>
          <a:p>
            <a:pPr>
              <a:defRPr/>
            </a:pPr>
            <a:endParaRPr lang="hu-HU" dirty="0"/>
          </a:p>
        </p:txBody>
      </p:sp>
    </p:spTree>
    <p:extLst>
      <p:ext uri="{BB962C8B-B14F-4D97-AF65-F5344CB8AC3E}">
        <p14:creationId xmlns:p14="http://schemas.microsoft.com/office/powerpoint/2010/main" val="199047333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16" name="Title 4"/>
          <p:cNvSpPr txBox="1">
            <a:spLocks/>
          </p:cNvSpPr>
          <p:nvPr/>
        </p:nvSpPr>
        <p:spPr>
          <a:xfrm>
            <a:off x="-37610" y="1080053"/>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endParaRPr lang="en-US" sz="3200" b="0" kern="0" dirty="0">
              <a:solidFill>
                <a:srgbClr val="01453D"/>
              </a:solidFill>
              <a:latin typeface="Open Sans"/>
              <a:cs typeface="Open Sans"/>
              <a:sym typeface="Arial"/>
              <a:rtl val="0"/>
            </a:endParaRPr>
          </a:p>
        </p:txBody>
      </p:sp>
      <p:sp>
        <p:nvSpPr>
          <p:cNvPr id="3" name="Title 2"/>
          <p:cNvSpPr>
            <a:spLocks noGrp="1"/>
          </p:cNvSpPr>
          <p:nvPr>
            <p:ph type="title"/>
          </p:nvPr>
        </p:nvSpPr>
        <p:spPr>
          <a:xfrm>
            <a:off x="611560" y="0"/>
            <a:ext cx="8532440" cy="1412775"/>
          </a:xfrm>
        </p:spPr>
        <p:txBody>
          <a:bodyPr/>
          <a:lstStyle/>
          <a:p>
            <a:r>
              <a:rPr lang="en-US" sz="3200" b="1" dirty="0">
                <a:latin typeface="Times New Roman" panose="02020603050405020304" pitchFamily="18" charset="0"/>
                <a:cs typeface="Times New Roman" panose="02020603050405020304" pitchFamily="18" charset="0"/>
              </a:rPr>
              <a:t>ASSESSMENT AS LEARNING</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827584" y="2484021"/>
            <a:ext cx="7128792" cy="904863"/>
          </a:xfrm>
          <a:prstGeom prst="rect">
            <a:avLst/>
          </a:prstGeom>
        </p:spPr>
        <p:txBody>
          <a:bodyPr wrap="square">
            <a:spAutoFit/>
          </a:bodyPr>
          <a:lstStyle/>
          <a:p>
            <a:endParaRPr lang="en-US" sz="1600" dirty="0"/>
          </a:p>
          <a:p>
            <a:pPr marL="342900" indent="-342900" algn="just">
              <a:lnSpc>
                <a:spcPct val="115000"/>
              </a:lnSpc>
              <a:spcAft>
                <a:spcPts val="0"/>
              </a:spcAft>
              <a:buFont typeface="+mj-lt"/>
              <a:buAutoNum type="arabicPeriod"/>
            </a:pPr>
            <a:endParaRPr lang="en-US" sz="1600" dirty="0"/>
          </a:p>
          <a:p>
            <a:pPr marL="342900" lvl="0" indent="-342900" algn="just">
              <a:lnSpc>
                <a:spcPct val="115000"/>
              </a:lnSpc>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827584" y="2604054"/>
            <a:ext cx="7920880" cy="1569660"/>
          </a:xfrm>
          <a:prstGeom prst="rect">
            <a:avLst/>
          </a:prstGeom>
        </p:spPr>
        <p:txBody>
          <a:bodyPr wrap="square">
            <a:spAutoFit/>
          </a:bodyPr>
          <a:lstStyle/>
          <a:p>
            <a:pPr algn="just"/>
            <a:r>
              <a:rPr lang="en-US" sz="2400" b="1" dirty="0">
                <a:latin typeface="Times New Roman" panose="02020603050405020304" pitchFamily="18" charset="0"/>
                <a:ea typeface="Times New Roman" panose="02020603050405020304" pitchFamily="18" charset="0"/>
              </a:rPr>
              <a:t>Assessment </a:t>
            </a:r>
            <a:r>
              <a:rPr lang="en-US" sz="2400" b="1" i="1" dirty="0">
                <a:latin typeface="Times New Roman" panose="02020603050405020304" pitchFamily="18" charset="0"/>
                <a:ea typeface="Times New Roman" panose="02020603050405020304" pitchFamily="18" charset="0"/>
              </a:rPr>
              <a:t>AS</a:t>
            </a:r>
            <a:r>
              <a:rPr lang="en-US" sz="2400" b="1" dirty="0">
                <a:latin typeface="Times New Roman" panose="02020603050405020304" pitchFamily="18" charset="0"/>
                <a:ea typeface="Times New Roman" panose="02020603050405020304" pitchFamily="18" charset="0"/>
              </a:rPr>
              <a:t> learning</a:t>
            </a:r>
            <a:r>
              <a:rPr lang="en-US" sz="2400" dirty="0">
                <a:latin typeface="Times New Roman" panose="02020603050405020304" pitchFamily="18" charset="0"/>
                <a:ea typeface="Times New Roman" panose="02020603050405020304" pitchFamily="18" charset="0"/>
              </a:rPr>
              <a:t> (Personalization) is based in research about how learning happens, and is characterized by learners reflecting on their own learning and making adjustments so that they achieve deeper understanding.</a:t>
            </a:r>
            <a:endParaRPr lang="en-US" sz="2400" dirty="0"/>
          </a:p>
        </p:txBody>
      </p:sp>
      <p:sp>
        <p:nvSpPr>
          <p:cNvPr id="7" name="Footer Placeholder 3"/>
          <p:cNvSpPr>
            <a:spLocks noGrp="1"/>
          </p:cNvSpPr>
          <p:nvPr>
            <p:ph type="ftr" sz="quarter" idx="11"/>
          </p:nvPr>
        </p:nvSpPr>
        <p:spPr>
          <a:xfrm>
            <a:off x="1763688" y="6597352"/>
            <a:ext cx="4896544" cy="365125"/>
          </a:xfrm>
        </p:spPr>
        <p:txBody>
          <a:bodyPr/>
          <a:lstStyle/>
          <a:p>
            <a:pPr>
              <a:defRPr/>
            </a:pPr>
            <a:r>
              <a:rPr lang="hu-HU" dirty="0"/>
              <a:t>KA2 Strategic Partnerships – 2016-1-HU01-KA202-022916   </a:t>
            </a:r>
          </a:p>
          <a:p>
            <a:pPr>
              <a:defRPr/>
            </a:pPr>
            <a:endParaRPr lang="hu-HU" dirty="0"/>
          </a:p>
        </p:txBody>
      </p:sp>
    </p:spTree>
    <p:extLst>
      <p:ext uri="{BB962C8B-B14F-4D97-AF65-F5344CB8AC3E}">
        <p14:creationId xmlns:p14="http://schemas.microsoft.com/office/powerpoint/2010/main" val="133525485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16" name="Title 4"/>
          <p:cNvSpPr txBox="1">
            <a:spLocks/>
          </p:cNvSpPr>
          <p:nvPr/>
        </p:nvSpPr>
        <p:spPr>
          <a:xfrm>
            <a:off x="-37610" y="1080053"/>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endParaRPr lang="en-US" sz="3200" b="0" kern="0" dirty="0">
              <a:solidFill>
                <a:srgbClr val="01453D"/>
              </a:solidFill>
              <a:latin typeface="Open Sans"/>
              <a:cs typeface="Open Sans"/>
              <a:sym typeface="Arial"/>
              <a:rtl val="0"/>
            </a:endParaRPr>
          </a:p>
        </p:txBody>
      </p:sp>
      <p:sp>
        <p:nvSpPr>
          <p:cNvPr id="3" name="Title 2"/>
          <p:cNvSpPr>
            <a:spLocks noGrp="1"/>
          </p:cNvSpPr>
          <p:nvPr>
            <p:ph type="title"/>
          </p:nvPr>
        </p:nvSpPr>
        <p:spPr>
          <a:xfrm>
            <a:off x="611560" y="10576"/>
            <a:ext cx="8532440" cy="1403968"/>
          </a:xfrm>
        </p:spPr>
        <p:txBody>
          <a:bodyPr/>
          <a:lstStyle/>
          <a:p>
            <a:r>
              <a:rPr lang="en-US" sz="3200" b="1" dirty="0">
                <a:latin typeface="Times New Roman" panose="02020603050405020304" pitchFamily="18" charset="0"/>
                <a:cs typeface="Times New Roman" panose="02020603050405020304" pitchFamily="18" charset="0"/>
              </a:rPr>
              <a:t>ASSESSMENT </a:t>
            </a:r>
            <a:r>
              <a:rPr lang="en-US" sz="3200" b="1" dirty="0" smtClean="0">
                <a:latin typeface="Times New Roman" panose="02020603050405020304" pitchFamily="18" charset="0"/>
                <a:cs typeface="Times New Roman" panose="02020603050405020304" pitchFamily="18" charset="0"/>
              </a:rPr>
              <a:t>AS AND OF</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LEARNING: WATCH THE VIDEO</a:t>
            </a:r>
            <a:endParaRPr lang="en-US" sz="3200" dirty="0"/>
          </a:p>
        </p:txBody>
      </p:sp>
      <p:sp>
        <p:nvSpPr>
          <p:cNvPr id="5" name="Rectangle 4"/>
          <p:cNvSpPr/>
          <p:nvPr/>
        </p:nvSpPr>
        <p:spPr>
          <a:xfrm>
            <a:off x="827584" y="2484021"/>
            <a:ext cx="7128792" cy="904863"/>
          </a:xfrm>
          <a:prstGeom prst="rect">
            <a:avLst/>
          </a:prstGeom>
        </p:spPr>
        <p:txBody>
          <a:bodyPr wrap="square">
            <a:spAutoFit/>
          </a:bodyPr>
          <a:lstStyle/>
          <a:p>
            <a:endParaRPr lang="en-US" sz="1600" dirty="0"/>
          </a:p>
          <a:p>
            <a:pPr marL="342900" indent="-342900" algn="just">
              <a:lnSpc>
                <a:spcPct val="115000"/>
              </a:lnSpc>
              <a:spcAft>
                <a:spcPts val="0"/>
              </a:spcAft>
              <a:buFont typeface="+mj-lt"/>
              <a:buAutoNum type="arabicPeriod"/>
            </a:pPr>
            <a:endParaRPr lang="en-US" sz="1600" dirty="0"/>
          </a:p>
          <a:p>
            <a:pPr marL="342900" lvl="0" indent="-342900" algn="just">
              <a:lnSpc>
                <a:spcPct val="115000"/>
              </a:lnSpc>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tačiakampis 5">
            <a:extLst>
              <a:ext uri="{FF2B5EF4-FFF2-40B4-BE49-F238E27FC236}">
                <a16:creationId xmlns="" xmlns:a16="http://schemas.microsoft.com/office/drawing/2014/main" id="{55B47B43-128D-43D6-BC5E-DAD4394B1B24}"/>
              </a:ext>
            </a:extLst>
          </p:cNvPr>
          <p:cNvSpPr/>
          <p:nvPr/>
        </p:nvSpPr>
        <p:spPr>
          <a:xfrm>
            <a:off x="3527884" y="4755268"/>
            <a:ext cx="2187462"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a:t>
            </a:r>
            <a:r>
              <a:rPr lang="en-US" sz="1200">
                <a:latin typeface="Times New Roman" panose="02020603050405020304" pitchFamily="18" charset="0"/>
                <a:cs typeface="Times New Roman" panose="02020603050405020304" pitchFamily="18" charset="0"/>
                <a:hlinkClick r:id="rId3"/>
              </a:rPr>
              <a:t>://</a:t>
            </a:r>
            <a:r>
              <a:rPr lang="en-US" sz="1200" dirty="0" smtClean="0">
                <a:latin typeface="Times New Roman" panose="02020603050405020304" pitchFamily="18" charset="0"/>
                <a:cs typeface="Times New Roman" panose="02020603050405020304" pitchFamily="18" charset="0"/>
                <a:hlinkClick r:id="rId3"/>
              </a:rPr>
              <a:t>youtu.be/vPVrLBeXGko</a:t>
            </a:r>
            <a:r>
              <a:rPr lang="en-US" sz="120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7" name="Footer Placeholder 3"/>
          <p:cNvSpPr>
            <a:spLocks noGrp="1"/>
          </p:cNvSpPr>
          <p:nvPr>
            <p:ph type="ftr" sz="quarter" idx="11"/>
          </p:nvPr>
        </p:nvSpPr>
        <p:spPr>
          <a:xfrm>
            <a:off x="1763688" y="6597352"/>
            <a:ext cx="4896544" cy="365125"/>
          </a:xfrm>
        </p:spPr>
        <p:txBody>
          <a:bodyPr/>
          <a:lstStyle/>
          <a:p>
            <a:pPr>
              <a:defRPr/>
            </a:pPr>
            <a:r>
              <a:rPr lang="hu-HU" dirty="0"/>
              <a:t>KA2 Strategic Partnerships – 2016-1-HU01-KA202-022916   </a:t>
            </a:r>
          </a:p>
          <a:p>
            <a:pPr>
              <a:defRPr/>
            </a:pPr>
            <a:endParaRPr lang="hu-HU" dirty="0"/>
          </a:p>
        </p:txBody>
      </p:sp>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2780928"/>
            <a:ext cx="2403486" cy="1677433"/>
          </a:xfrm>
          <a:prstGeom prst="rect">
            <a:avLst/>
          </a:prstGeom>
        </p:spPr>
      </p:pic>
    </p:spTree>
    <p:extLst>
      <p:ext uri="{BB962C8B-B14F-4D97-AF65-F5344CB8AC3E}">
        <p14:creationId xmlns:p14="http://schemas.microsoft.com/office/powerpoint/2010/main" val="51330435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1412776"/>
          </a:xfrm>
        </p:spPr>
        <p:txBody>
          <a:bodyPr/>
          <a:lstStyle/>
          <a:p>
            <a:r>
              <a:rPr lang="en-US" sz="3200" b="1" dirty="0" smtClean="0">
                <a:latin typeface="Times New Roman" panose="02020603050405020304" pitchFamily="18" charset="0"/>
                <a:cs typeface="Times New Roman" panose="02020603050405020304" pitchFamily="18" charset="0"/>
              </a:rPr>
              <a:t>ASSESSMENT </a:t>
            </a:r>
            <a:r>
              <a:rPr lang="en-US" sz="3200" b="1" dirty="0">
                <a:latin typeface="Times New Roman" panose="02020603050405020304" pitchFamily="18" charset="0"/>
                <a:cs typeface="Times New Roman" panose="02020603050405020304" pitchFamily="18" charset="0"/>
              </a:rPr>
              <a:t>FOR LEARNING </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2332037"/>
            <a:ext cx="8075240" cy="4525963"/>
          </a:xfrm>
        </p:spPr>
        <p:txBody>
          <a:bodyPr/>
          <a:lstStyle/>
          <a:p>
            <a:pPr marL="0" indent="0" eaLnBrk="1" hangingPunct="1">
              <a:buNone/>
            </a:pPr>
            <a:r>
              <a:rPr lang="en-US" altLang="en-US" sz="2800" dirty="0" smtClean="0">
                <a:latin typeface="Times New Roman" panose="02020603050405020304" pitchFamily="18" charset="0"/>
                <a:ea typeface="ＭＳ Ｐゴシック" panose="020B0600070205080204" pitchFamily="34" charset="-128"/>
                <a:cs typeface="Times New Roman" panose="02020603050405020304" pitchFamily="18" charset="0"/>
              </a:rPr>
              <a:t>Assessment </a:t>
            </a: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for Learning is the process of seeking and interpreting evidence for use by learners and their teachers to decide where the learners are in their learning, where they need to go and how best to get </a:t>
            </a:r>
            <a:r>
              <a:rPr lang="en-US" altLang="en-US" sz="2800" dirty="0" smtClean="0">
                <a:latin typeface="Times New Roman" panose="02020603050405020304" pitchFamily="18" charset="0"/>
                <a:ea typeface="ＭＳ Ｐゴシック" panose="020B0600070205080204" pitchFamily="34" charset="-128"/>
                <a:cs typeface="Times New Roman" panose="02020603050405020304" pitchFamily="18" charset="0"/>
              </a:rPr>
              <a:t>there</a:t>
            </a:r>
            <a:r>
              <a:rPr lang="en-GB" altLang="en-US" sz="2800"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2800" dirty="0" err="1">
                <a:latin typeface="Times New Roman" panose="02020603050405020304" pitchFamily="18" charset="0"/>
                <a:ea typeface="ＭＳ Ｐゴシック" panose="020B0600070205080204" pitchFamily="34" charset="-128"/>
                <a:cs typeface="Times New Roman" panose="02020603050405020304" pitchFamily="18" charset="0"/>
              </a:rPr>
              <a:t>Broadfoot</a:t>
            </a: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 et al.,  2002 pp. 2-3)</a:t>
            </a:r>
            <a:endParaRPr lang="en-GB" altLang="en-US" sz="28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eaLnBrk="1" hangingPunct="1"/>
            <a:endParaRPr lang="en-GB" altLang="en-US" sz="2800" dirty="0">
              <a:latin typeface="Times New Roman" panose="02020603050405020304" pitchFamily="18" charset="0"/>
              <a:ea typeface="ＭＳ Ｐゴシック" panose="020B0600070205080204" pitchFamily="34" charset="-128"/>
              <a:cs typeface="Times New Roman" panose="02020603050405020304" pitchFamily="18" charset="0"/>
            </a:endParaRPr>
          </a:p>
          <a:p>
            <a:pPr>
              <a:buFont typeface="Arial"/>
              <a:buChar char="•"/>
            </a:pPr>
            <a:endParaRPr lang="lt-LT" sz="2800" dirty="0"/>
          </a:p>
        </p:txBody>
      </p:sp>
      <p:sp>
        <p:nvSpPr>
          <p:cNvPr id="4" name="Footer Placeholder 3"/>
          <p:cNvSpPr>
            <a:spLocks noGrp="1"/>
          </p:cNvSpPr>
          <p:nvPr>
            <p:ph type="ftr" sz="quarter" idx="11"/>
          </p:nvPr>
        </p:nvSpPr>
        <p:spPr>
          <a:xfrm>
            <a:off x="1835696" y="6597250"/>
            <a:ext cx="4896544" cy="365125"/>
          </a:xfrm>
        </p:spPr>
        <p:txBody>
          <a:bodyPr/>
          <a:lstStyle/>
          <a:p>
            <a:pPr>
              <a:defRPr/>
            </a:pPr>
            <a:r>
              <a:rPr lang="hu-HU" dirty="0"/>
              <a:t>KA2 Strategic Partnerships – 2016-1-HU01-KA202-022916   </a:t>
            </a:r>
          </a:p>
          <a:p>
            <a:pPr>
              <a:defRPr/>
            </a:pPr>
            <a:endParaRPr lang="hu-HU" dirty="0"/>
          </a:p>
        </p:txBody>
      </p:sp>
      <p:sp>
        <p:nvSpPr>
          <p:cNvPr id="5" name="Footer Placeholder 3">
            <a:extLst>
              <a:ext uri="{FF2B5EF4-FFF2-40B4-BE49-F238E27FC236}">
                <a16:creationId xmlns="" xmlns:a16="http://schemas.microsoft.com/office/drawing/2014/main" id="{D0A0C1E2-C2E8-40B5-8651-55B9A7D3222F}"/>
              </a:ext>
            </a:extLst>
          </p:cNvPr>
          <p:cNvSpPr txBox="1">
            <a:spLocks/>
          </p:cNvSpPr>
          <p:nvPr/>
        </p:nvSpPr>
        <p:spPr>
          <a:xfrm>
            <a:off x="1835696" y="6127750"/>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lt-LT" dirty="0" smtClean="0">
                <a:latin typeface="Times New Roman" panose="02020603050405020304" pitchFamily="18" charset="0"/>
                <a:cs typeface="Times New Roman" panose="02020603050405020304" pitchFamily="18" charset="0"/>
              </a:rPr>
              <a:t>References:</a:t>
            </a:r>
            <a:r>
              <a:rPr lang="en-US" dirty="0"/>
              <a:t>Broadfoot, P. M., Daugherty, R., Gardner, J., Harlen, W., James, M., &amp; Stobart, G. (2002). </a:t>
            </a:r>
            <a:r>
              <a:rPr lang="en-US" i="1" dirty="0"/>
              <a:t>Assessment for learning: 10 principles</a:t>
            </a:r>
            <a:r>
              <a:rPr lang="en-US" dirty="0"/>
              <a:t>. Cambridge, UK: University of Cambridge School of Education.</a:t>
            </a:r>
          </a:p>
          <a:p>
            <a:pPr algn="l">
              <a:defRPr/>
            </a:pPr>
            <a:endParaRPr lang="hu-HU" dirty="0"/>
          </a:p>
        </p:txBody>
      </p:sp>
    </p:spTree>
    <p:extLst>
      <p:ext uri="{BB962C8B-B14F-4D97-AF65-F5344CB8AC3E}">
        <p14:creationId xmlns:p14="http://schemas.microsoft.com/office/powerpoint/2010/main" val="3623383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974"/>
            <a:ext cx="8532440" cy="1408802"/>
          </a:xfrm>
        </p:spPr>
        <p:txBody>
          <a:bodyPr/>
          <a:lstStyle/>
          <a:p>
            <a:r>
              <a:rPr lang="en-US" sz="3200" b="1" dirty="0">
                <a:latin typeface="Times New Roman" panose="02020603050405020304" pitchFamily="18" charset="0"/>
                <a:cs typeface="Times New Roman" panose="02020603050405020304" pitchFamily="18" charset="0"/>
              </a:rPr>
              <a:t>ASSESSMENT FOR LEARNING </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7584" y="1700808"/>
            <a:ext cx="8136904" cy="4362970"/>
          </a:xfrm>
        </p:spPr>
        <p:txBody>
          <a:bodyPr/>
          <a:lstStyle/>
          <a:p>
            <a:pPr marL="0" indent="0" algn="just" eaLnBrk="1" hangingPunct="1">
              <a:buNone/>
            </a:pPr>
            <a:r>
              <a:rPr lang="en-US" altLang="en-US" sz="2000" b="1" dirty="0" smtClean="0">
                <a:latin typeface="Times New Roman" panose="02020603050405020304" pitchFamily="18" charset="0"/>
                <a:ea typeface="ＭＳ Ｐゴシック" panose="020B0600070205080204" pitchFamily="34" charset="-128"/>
                <a:cs typeface="Times New Roman" panose="02020603050405020304" pitchFamily="18" charset="0"/>
              </a:rPr>
              <a:t>Assessment </a:t>
            </a:r>
            <a:r>
              <a:rPr lang="en-US" altLang="en-US" sz="2000" b="1" dirty="0">
                <a:latin typeface="Times New Roman" panose="02020603050405020304" pitchFamily="18" charset="0"/>
                <a:ea typeface="ＭＳ Ｐゴシック" panose="020B0600070205080204" pitchFamily="34" charset="-128"/>
                <a:cs typeface="Times New Roman" panose="02020603050405020304" pitchFamily="18" charset="0"/>
              </a:rPr>
              <a:t>for learning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is any assessment for which the first priority in its design and practice is to serve the purpose of promoting students’ learning. It thus differs from assessment designed primarily to serve the purposes of accountability, or of ranking, or of certifying competence. </a:t>
            </a:r>
            <a:endPar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eaLnBrk="1" hangingPunct="1">
              <a:buNone/>
            </a:pPr>
            <a:endPar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eaLnBrk="1" hangingPunct="1">
              <a:buNone/>
            </a:pPr>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An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assessment activity </a:t>
            </a:r>
            <a:r>
              <a:rPr lang="en-US" altLang="en-US" sz="2000" b="1" dirty="0">
                <a:latin typeface="Times New Roman" panose="02020603050405020304" pitchFamily="18" charset="0"/>
                <a:ea typeface="ＭＳ Ｐゴシック" panose="020B0600070205080204" pitchFamily="34" charset="-128"/>
                <a:cs typeface="Times New Roman" panose="02020603050405020304" pitchFamily="18" charset="0"/>
              </a:rPr>
              <a:t>can help learning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if it provides information that teachers and their students can use as feedback in assessing themselves and one another and in modifying the teaching and learning activities in which they are engaged. Such assessment becomes “formative assessment” when the evidence is actually used to adapt the teaching work to meet learning needs. (Black et al., 2004 p. 10)</a:t>
            </a:r>
            <a:r>
              <a:rPr lang="en-GB"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endParaRPr>
          </a:p>
          <a:p>
            <a:pPr>
              <a:buFont typeface="Arial"/>
              <a:buChar char="•"/>
            </a:pPr>
            <a:endParaRPr lang="lt-LT" sz="2400" dirty="0"/>
          </a:p>
        </p:txBody>
      </p:sp>
      <p:sp>
        <p:nvSpPr>
          <p:cNvPr id="4" name="Footer Placeholder 3"/>
          <p:cNvSpPr>
            <a:spLocks noGrp="1"/>
          </p:cNvSpPr>
          <p:nvPr>
            <p:ph type="ftr" sz="quarter" idx="11"/>
          </p:nvPr>
        </p:nvSpPr>
        <p:spPr>
          <a:xfrm>
            <a:off x="2123728" y="6492875"/>
            <a:ext cx="4896544" cy="365125"/>
          </a:xfrm>
        </p:spPr>
        <p:txBody>
          <a:bodyPr/>
          <a:lstStyle/>
          <a:p>
            <a:pPr>
              <a:defRPr/>
            </a:pPr>
            <a:r>
              <a:rPr lang="hu-HU" dirty="0"/>
              <a:t>KA2 Strategic Partnerships – 2016-1-HU01-KA202-022916   </a:t>
            </a:r>
          </a:p>
          <a:p>
            <a:pPr>
              <a:defRPr/>
            </a:pPr>
            <a:endParaRPr lang="hu-HU" dirty="0"/>
          </a:p>
        </p:txBody>
      </p:sp>
      <p:sp>
        <p:nvSpPr>
          <p:cNvPr id="5" name="Footer Placeholder 3">
            <a:extLst>
              <a:ext uri="{FF2B5EF4-FFF2-40B4-BE49-F238E27FC236}">
                <a16:creationId xmlns="" xmlns:a16="http://schemas.microsoft.com/office/drawing/2014/main" id="{D0A0C1E2-C2E8-40B5-8651-55B9A7D3222F}"/>
              </a:ext>
            </a:extLst>
          </p:cNvPr>
          <p:cNvSpPr txBox="1">
            <a:spLocks/>
          </p:cNvSpPr>
          <p:nvPr/>
        </p:nvSpPr>
        <p:spPr>
          <a:xfrm>
            <a:off x="1799692" y="6100278"/>
            <a:ext cx="4932548"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lt-LT" dirty="0">
                <a:latin typeface="Times New Roman" panose="02020603050405020304" pitchFamily="18" charset="0"/>
                <a:cs typeface="Times New Roman" panose="02020603050405020304" pitchFamily="18" charset="0"/>
              </a:rPr>
              <a:t>References: </a:t>
            </a:r>
            <a:r>
              <a:rPr lang="en-GB" dirty="0"/>
              <a:t>Black, P., Harrison, C., Lee, C., Marshall, B. and Wiliam, D. (2004) Assessment for Learning. Putting it into Practice. Maidenhead: Open University Press.</a:t>
            </a:r>
            <a:endParaRPr lang="hu-HU" dirty="0"/>
          </a:p>
        </p:txBody>
      </p:sp>
    </p:spTree>
    <p:extLst>
      <p:ext uri="{BB962C8B-B14F-4D97-AF65-F5344CB8AC3E}">
        <p14:creationId xmlns:p14="http://schemas.microsoft.com/office/powerpoint/2010/main" val="3589308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1412776"/>
          </a:xfrm>
        </p:spPr>
        <p:txBody>
          <a:bodyPr/>
          <a:lstStyle/>
          <a:p>
            <a:r>
              <a:rPr lang="en-US" sz="3200" b="1" dirty="0">
                <a:latin typeface="Times New Roman" panose="02020603050405020304" pitchFamily="18" charset="0"/>
                <a:cs typeface="Times New Roman" panose="02020603050405020304" pitchFamily="18" charset="0"/>
              </a:rPr>
              <a:t>ASSESSMENT FOR LEARNING </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7584" y="1844825"/>
            <a:ext cx="8064896" cy="4176464"/>
          </a:xfrm>
        </p:spPr>
        <p:txBody>
          <a:bodyPr/>
          <a:lstStyle/>
          <a:p>
            <a:pPr marL="0" indent="0" algn="just">
              <a:buNone/>
            </a:pPr>
            <a:r>
              <a:rPr lang="en-US" sz="2000" b="1" dirty="0">
                <a:latin typeface="Times New Roman" panose="02020603050405020304" pitchFamily="18" charset="0"/>
                <a:cs typeface="Times New Roman" panose="02020603050405020304" pitchFamily="18" charset="0"/>
              </a:rPr>
              <a:t>Assessment for learning means to:</a:t>
            </a:r>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Explain </a:t>
            </a:r>
            <a:r>
              <a:rPr lang="en-US" sz="2000" dirty="0">
                <a:latin typeface="Times New Roman" panose="02020603050405020304" pitchFamily="18" charset="0"/>
                <a:cs typeface="Times New Roman" panose="02020603050405020304" pitchFamily="18" charset="0"/>
              </a:rPr>
              <a:t>the learning goals and feedback;</a:t>
            </a:r>
          </a:p>
          <a:p>
            <a:pPr algn="just"/>
            <a:r>
              <a:rPr lang="en-US" sz="2000" dirty="0" smtClean="0">
                <a:latin typeface="Times New Roman" panose="02020603050405020304" pitchFamily="18" charset="0"/>
                <a:cs typeface="Times New Roman" panose="02020603050405020304" pitchFamily="18" charset="0"/>
              </a:rPr>
              <a:t>Check </a:t>
            </a:r>
            <a:r>
              <a:rPr lang="en-US" sz="2000" dirty="0">
                <a:latin typeface="Times New Roman" panose="02020603050405020304" pitchFamily="18" charset="0"/>
                <a:cs typeface="Times New Roman" panose="02020603050405020304" pitchFamily="18" charset="0"/>
              </a:rPr>
              <a:t>the learner's understanding of learning goals;</a:t>
            </a:r>
          </a:p>
          <a:p>
            <a:pPr algn="just"/>
            <a:r>
              <a:rPr lang="en-US" sz="2000" dirty="0" smtClean="0">
                <a:latin typeface="Times New Roman" panose="02020603050405020304" pitchFamily="18" charset="0"/>
                <a:cs typeface="Times New Roman" panose="02020603050405020304" pitchFamily="18" charset="0"/>
              </a:rPr>
              <a:t>Brief </a:t>
            </a:r>
            <a:r>
              <a:rPr lang="en-US" sz="2000" dirty="0">
                <a:latin typeface="Times New Roman" panose="02020603050405020304" pitchFamily="18" charset="0"/>
                <a:cs typeface="Times New Roman" panose="02020603050405020304" pitchFamily="18" charset="0"/>
              </a:rPr>
              <a:t>learners about what they have to do and what they have to do;</a:t>
            </a:r>
          </a:p>
          <a:p>
            <a:pPr algn="just"/>
            <a:r>
              <a:rPr lang="en-US" sz="2000" dirty="0" smtClean="0">
                <a:latin typeface="Times New Roman" panose="02020603050405020304" pitchFamily="18" charset="0"/>
                <a:cs typeface="Times New Roman" panose="02020603050405020304" pitchFamily="18" charset="0"/>
              </a:rPr>
              <a:t>Introduce </a:t>
            </a:r>
            <a:r>
              <a:rPr lang="en-US" sz="2000" dirty="0">
                <a:latin typeface="Times New Roman" panose="02020603050405020304" pitchFamily="18" charset="0"/>
                <a:cs typeface="Times New Roman" panose="02020603050405020304" pitchFamily="18" charset="0"/>
              </a:rPr>
              <a:t>the assessment criteria to learners;</a:t>
            </a:r>
          </a:p>
          <a:p>
            <a:pPr algn="just"/>
            <a:r>
              <a:rPr lang="en-US" sz="2000" dirty="0" smtClean="0">
                <a:latin typeface="Times New Roman" panose="02020603050405020304" pitchFamily="18" charset="0"/>
                <a:cs typeface="Times New Roman" panose="02020603050405020304" pitchFamily="18" charset="0"/>
              </a:rPr>
              <a:t>Provide </a:t>
            </a:r>
            <a:r>
              <a:rPr lang="en-US" sz="2000" dirty="0">
                <a:latin typeface="Times New Roman" panose="02020603050405020304" pitchFamily="18" charset="0"/>
                <a:cs typeface="Times New Roman" panose="02020603050405020304" pitchFamily="18" charset="0"/>
              </a:rPr>
              <a:t>learners to apply the assessment criteria to work examples, possibly by a previous cohorts, in order to demonstrate the required standards and the application of the assessment criteria;</a:t>
            </a:r>
          </a:p>
          <a:p>
            <a:pPr>
              <a:buFont typeface="Arial"/>
              <a:buChar char="•"/>
            </a:pPr>
            <a:endParaRPr lang="lt-LT" sz="2400" dirty="0"/>
          </a:p>
        </p:txBody>
      </p:sp>
      <p:sp>
        <p:nvSpPr>
          <p:cNvPr id="4" name="Footer Placeholder 3"/>
          <p:cNvSpPr>
            <a:spLocks noGrp="1"/>
          </p:cNvSpPr>
          <p:nvPr>
            <p:ph type="ftr" sz="quarter" idx="11"/>
          </p:nvPr>
        </p:nvSpPr>
        <p:spPr/>
        <p:txBody>
          <a:bodyPr/>
          <a:lstStyle/>
          <a:p>
            <a:pPr>
              <a:defRPr/>
            </a:pPr>
            <a:r>
              <a:rPr lang="hu-HU"/>
              <a:t>KA2 Strategic Partnerships – 2016-1-HU01-KA202-022916   </a:t>
            </a:r>
          </a:p>
          <a:p>
            <a:pPr>
              <a:defRPr/>
            </a:pPr>
            <a:endParaRPr lang="hu-HU" dirty="0"/>
          </a:p>
        </p:txBody>
      </p:sp>
      <p:sp>
        <p:nvSpPr>
          <p:cNvPr id="5" name="Footer Placeholder 3">
            <a:extLst>
              <a:ext uri="{FF2B5EF4-FFF2-40B4-BE49-F238E27FC236}">
                <a16:creationId xmlns="" xmlns:a16="http://schemas.microsoft.com/office/drawing/2014/main" id="{D0A0C1E2-C2E8-40B5-8651-55B9A7D3222F}"/>
              </a:ext>
            </a:extLst>
          </p:cNvPr>
          <p:cNvSpPr txBox="1">
            <a:spLocks/>
          </p:cNvSpPr>
          <p:nvPr/>
        </p:nvSpPr>
        <p:spPr>
          <a:xfrm>
            <a:off x="1979712" y="5852616"/>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lt-LT" dirty="0"/>
              <a:t>References: </a:t>
            </a:r>
            <a:r>
              <a:rPr lang="en-US" dirty="0" smtClean="0"/>
              <a:t> </a:t>
            </a:r>
            <a:r>
              <a:rPr lang="en-US" u="sng" dirty="0">
                <a:hlinkClick r:id="rId2"/>
              </a:rPr>
              <a:t>http://dera.ioe.ac.uk/7800/1/AssessmentforLearning.pdf</a:t>
            </a:r>
            <a:endParaRPr lang="hu-HU" dirty="0"/>
          </a:p>
          <a:p>
            <a:pPr>
              <a:defRPr/>
            </a:pPr>
            <a:endParaRPr lang="hu-HU" dirty="0"/>
          </a:p>
        </p:txBody>
      </p:sp>
    </p:spTree>
    <p:extLst>
      <p:ext uri="{BB962C8B-B14F-4D97-AF65-F5344CB8AC3E}">
        <p14:creationId xmlns:p14="http://schemas.microsoft.com/office/powerpoint/2010/main" val="508092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460432" cy="1412776"/>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b="1" dirty="0">
                <a:latin typeface="Times New Roman" panose="02020603050405020304" pitchFamily="18" charset="0"/>
                <a:cs typeface="Times New Roman" panose="02020603050405020304" pitchFamily="18" charset="0"/>
              </a:rPr>
              <a:t>ASSESSMENT FOR LEARNING </a:t>
            </a:r>
            <a:endParaRPr lang="lt-LT"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1772816"/>
            <a:ext cx="8208912" cy="4032448"/>
          </a:xfrm>
        </p:spPr>
        <p:txBody>
          <a:bodyPr/>
          <a:lstStyle/>
          <a:p>
            <a:pPr marL="0" indent="0">
              <a:buNone/>
            </a:pPr>
            <a:r>
              <a:rPr lang="en-US" sz="2000" b="1" dirty="0">
                <a:latin typeface="Times New Roman" panose="02020603050405020304" pitchFamily="18" charset="0"/>
                <a:cs typeface="Times New Roman" panose="02020603050405020304" pitchFamily="18" charset="0"/>
              </a:rPr>
              <a:t>Assessment for learning means to</a:t>
            </a:r>
            <a:r>
              <a:rPr lang="en-US" sz="2000" b="1"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Provide </a:t>
            </a:r>
            <a:r>
              <a:rPr lang="en-US" sz="2000" dirty="0">
                <a:latin typeface="Times New Roman" panose="02020603050405020304" pitchFamily="18" charset="0"/>
                <a:cs typeface="Times New Roman" panose="02020603050405020304" pitchFamily="18" charset="0"/>
              </a:rPr>
              <a:t>learners to apply the assessment criteria to work examples, possibly by a previous cohorts, in order to demonstrate the required standards and the application of the assessment </a:t>
            </a:r>
            <a:r>
              <a:rPr lang="en-US" sz="2000" dirty="0" smtClean="0">
                <a:latin typeface="Times New Roman" panose="02020603050405020304" pitchFamily="18" charset="0"/>
                <a:cs typeface="Times New Roman" panose="02020603050405020304" pitchFamily="18" charset="0"/>
              </a:rPr>
              <a:t>criteria;</a:t>
            </a:r>
          </a:p>
          <a:p>
            <a:r>
              <a:rPr lang="en-US" sz="2000" dirty="0" smtClean="0">
                <a:latin typeface="Times New Roman" panose="02020603050405020304" pitchFamily="18" charset="0"/>
                <a:cs typeface="Times New Roman" panose="02020603050405020304" pitchFamily="18" charset="0"/>
              </a:rPr>
              <a:t>Provide </a:t>
            </a:r>
            <a:r>
              <a:rPr lang="en-US" sz="2000" dirty="0">
                <a:latin typeface="Times New Roman" panose="02020603050405020304" pitchFamily="18" charset="0"/>
                <a:cs typeface="Times New Roman" panose="02020603050405020304" pitchFamily="18" charset="0"/>
              </a:rPr>
              <a:t>the necessary instructions and support to learners individually and provide oral feedback;</a:t>
            </a:r>
          </a:p>
          <a:p>
            <a:pPr algn="just"/>
            <a:r>
              <a:rPr lang="en-US" sz="2000" dirty="0" smtClean="0">
                <a:latin typeface="Times New Roman" panose="02020603050405020304" pitchFamily="18" charset="0"/>
                <a:cs typeface="Times New Roman" panose="02020603050405020304" pitchFamily="18" charset="0"/>
              </a:rPr>
              <a:t>Provide </a:t>
            </a:r>
            <a:r>
              <a:rPr lang="en-US" sz="2000" dirty="0">
                <a:latin typeface="Times New Roman" panose="02020603050405020304" pitchFamily="18" charset="0"/>
                <a:cs typeface="Times New Roman" panose="02020603050405020304" pitchFamily="18" charset="0"/>
              </a:rPr>
              <a:t>peer assessment capabilities. </a:t>
            </a:r>
          </a:p>
          <a:p>
            <a:pPr algn="just"/>
            <a:r>
              <a:rPr lang="en-US" sz="2000" dirty="0">
                <a:latin typeface="Times New Roman" panose="02020603050405020304" pitchFamily="18" charset="0"/>
                <a:cs typeface="Times New Roman" panose="02020603050405020304" pitchFamily="18" charset="0"/>
              </a:rPr>
              <a:t>Provide self-assessment opportunities;</a:t>
            </a:r>
          </a:p>
          <a:p>
            <a:pPr algn="just"/>
            <a:r>
              <a:rPr lang="en-US" sz="2000" dirty="0" smtClean="0">
                <a:latin typeface="Times New Roman" panose="02020603050405020304" pitchFamily="18" charset="0"/>
                <a:cs typeface="Times New Roman" panose="02020603050405020304" pitchFamily="18" charset="0"/>
              </a:rPr>
              <a:t>Conduct </a:t>
            </a:r>
            <a:r>
              <a:rPr lang="en-US" sz="2000" dirty="0">
                <a:latin typeface="Times New Roman" panose="02020603050405020304" pitchFamily="18" charset="0"/>
                <a:cs typeface="Times New Roman" panose="02020603050405020304" pitchFamily="18" charset="0"/>
              </a:rPr>
              <a:t>teacher-led assessment of learners work;</a:t>
            </a:r>
          </a:p>
          <a:p>
            <a:pPr algn="just"/>
            <a:r>
              <a:rPr lang="en-US" sz="2000" dirty="0" smtClean="0">
                <a:latin typeface="Times New Roman" panose="02020603050405020304" pitchFamily="18" charset="0"/>
                <a:cs typeface="Times New Roman" panose="02020603050405020304" pitchFamily="18" charset="0"/>
              </a:rPr>
              <a:t>Provide </a:t>
            </a:r>
            <a:r>
              <a:rPr lang="en-US" sz="2000" dirty="0">
                <a:latin typeface="Times New Roman" panose="02020603050405020304" pitchFamily="18" charset="0"/>
                <a:cs typeface="Times New Roman" panose="02020603050405020304" pitchFamily="18" charset="0"/>
              </a:rPr>
              <a:t>written feedback to learners;</a:t>
            </a:r>
          </a:p>
          <a:p>
            <a:pPr algn="just"/>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enable learners to undertake corrective action and / or consolidation activities.</a:t>
            </a:r>
          </a:p>
          <a:p>
            <a:pPr>
              <a:buFont typeface="Arial"/>
              <a:buChar char="•"/>
            </a:pPr>
            <a:endParaRPr lang="lt-LT"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967152" y="6562460"/>
            <a:ext cx="4896544" cy="365125"/>
          </a:xfrm>
        </p:spPr>
        <p:txBody>
          <a:bodyPr/>
          <a:lstStyle/>
          <a:p>
            <a:pPr>
              <a:defRPr/>
            </a:pPr>
            <a:r>
              <a:rPr lang="hu-HU" dirty="0"/>
              <a:t>KA2 Strategic Partnerships – 2016-1-HU01-KA202-022916   </a:t>
            </a:r>
          </a:p>
          <a:p>
            <a:pPr>
              <a:defRPr/>
            </a:pPr>
            <a:endParaRPr lang="hu-HU" dirty="0"/>
          </a:p>
        </p:txBody>
      </p:sp>
      <p:sp>
        <p:nvSpPr>
          <p:cNvPr id="5" name="Footer Placeholder 3">
            <a:extLst>
              <a:ext uri="{FF2B5EF4-FFF2-40B4-BE49-F238E27FC236}">
                <a16:creationId xmlns="" xmlns:a16="http://schemas.microsoft.com/office/drawing/2014/main" id="{D0A0C1E2-C2E8-40B5-8651-55B9A7D3222F}"/>
              </a:ext>
            </a:extLst>
          </p:cNvPr>
          <p:cNvSpPr txBox="1">
            <a:spLocks/>
          </p:cNvSpPr>
          <p:nvPr/>
        </p:nvSpPr>
        <p:spPr>
          <a:xfrm>
            <a:off x="2339752" y="5949280"/>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lt-LT" dirty="0"/>
              <a:t>References: </a:t>
            </a:r>
            <a:r>
              <a:rPr lang="en-US" dirty="0" smtClean="0"/>
              <a:t> </a:t>
            </a:r>
            <a:r>
              <a:rPr lang="en-US" u="sng" dirty="0">
                <a:hlinkClick r:id="rId2"/>
              </a:rPr>
              <a:t>http://dera.ioe.ac.uk/7800/1/AssessmentforLearning.pdf</a:t>
            </a:r>
            <a:endParaRPr lang="hu-HU" dirty="0"/>
          </a:p>
          <a:p>
            <a:pPr>
              <a:defRPr/>
            </a:pPr>
            <a:endParaRPr lang="hu-HU" dirty="0"/>
          </a:p>
        </p:txBody>
      </p:sp>
    </p:spTree>
    <p:extLst>
      <p:ext uri="{BB962C8B-B14F-4D97-AF65-F5344CB8AC3E}">
        <p14:creationId xmlns:p14="http://schemas.microsoft.com/office/powerpoint/2010/main" val="1225770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b="1" dirty="0">
                <a:latin typeface="Times New Roman" panose="02020603050405020304" pitchFamily="18" charset="0"/>
                <a:cs typeface="Times New Roman" panose="02020603050405020304" pitchFamily="18" charset="0"/>
              </a:rPr>
              <a:t>How to use and to plan Assessment for Learning in classroom practice?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7584" y="1844824"/>
            <a:ext cx="8208912" cy="4281339"/>
          </a:xfrm>
        </p:spPr>
        <p:txBody>
          <a:bodyPr/>
          <a:lstStyle/>
          <a:p>
            <a:pPr marL="0" indent="0">
              <a:buNone/>
            </a:pPr>
            <a:r>
              <a:rPr lang="en-US" sz="2400" i="1" dirty="0" smtClean="0">
                <a:latin typeface="Times New Roman" panose="02020603050405020304" pitchFamily="18" charset="0"/>
                <a:cs typeface="Times New Roman" panose="02020603050405020304" pitchFamily="18" charset="0"/>
              </a:rPr>
              <a:t>How </a:t>
            </a:r>
            <a:r>
              <a:rPr lang="en-US" sz="2400" i="1" dirty="0">
                <a:latin typeface="Times New Roman" panose="02020603050405020304" pitchFamily="18" charset="0"/>
                <a:cs typeface="Times New Roman" panose="02020603050405020304" pitchFamily="18" charset="0"/>
              </a:rPr>
              <a:t>to plan for learning? What teachers need to do</a:t>
            </a:r>
            <a:r>
              <a:rPr lang="en-US" sz="2400" i="1"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ecide </a:t>
            </a:r>
            <a:r>
              <a:rPr lang="en-US" sz="2400" dirty="0">
                <a:latin typeface="Times New Roman" panose="02020603050405020304" pitchFamily="18" charset="0"/>
                <a:cs typeface="Times New Roman" panose="02020603050405020304" pitchFamily="18" charset="0"/>
              </a:rPr>
              <a:t>what you intend to learn in a </a:t>
            </a:r>
            <a:r>
              <a:rPr lang="en-US" sz="2400" dirty="0" smtClean="0">
                <a:latin typeface="Times New Roman" panose="02020603050405020304" pitchFamily="18" charset="0"/>
                <a:cs typeface="Times New Roman" panose="02020603050405020304" pitchFamily="18" charset="0"/>
              </a:rPr>
              <a:t>particular session</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efine </a:t>
            </a:r>
            <a:r>
              <a:rPr lang="en-US" sz="2400" dirty="0">
                <a:latin typeface="Times New Roman" panose="02020603050405020304" pitchFamily="18" charset="0"/>
                <a:cs typeface="Times New Roman" panose="02020603050405020304" pitchFamily="18" charset="0"/>
              </a:rPr>
              <a:t>the learning goal</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transfer the learning goals to learners</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Collect </a:t>
            </a:r>
            <a:r>
              <a:rPr lang="en-US" sz="2400" dirty="0">
                <a:latin typeface="Times New Roman" panose="02020603050405020304" pitchFamily="18" charset="0"/>
                <a:cs typeface="Times New Roman" panose="02020603050405020304" pitchFamily="18" charset="0"/>
              </a:rPr>
              <a:t>questions and design tasks to test </a:t>
            </a:r>
            <a:r>
              <a:rPr lang="en-US" sz="2400" dirty="0" smtClean="0">
                <a:latin typeface="Times New Roman" panose="02020603050405020304" pitchFamily="18" charset="0"/>
                <a:cs typeface="Times New Roman" panose="02020603050405020304" pitchFamily="18" charset="0"/>
              </a:rPr>
              <a:t>learner's understanding </a:t>
            </a:r>
            <a:r>
              <a:rPr lang="en-US" sz="2400" dirty="0">
                <a:latin typeface="Times New Roman" panose="02020603050405020304" pitchFamily="18" charset="0"/>
                <a:cs typeface="Times New Roman" panose="02020603050405020304" pitchFamily="18" charset="0"/>
              </a:rPr>
              <a:t>of the learning goals;</a:t>
            </a:r>
            <a:br>
              <a:rPr lang="en-US" sz="2400" dirty="0">
                <a:latin typeface="Times New Roman" panose="02020603050405020304" pitchFamily="18" charset="0"/>
                <a:cs typeface="Times New Roman" panose="02020603050405020304" pitchFamily="18" charset="0"/>
              </a:rPr>
            </a:br>
            <a:endParaRPr lang="lt-LT"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hu-HU" dirty="0"/>
              <a:t>KA2 Strategic Partnerships – 2016-1-HU01-KA202-022916   </a:t>
            </a:r>
          </a:p>
          <a:p>
            <a:pPr>
              <a:defRPr/>
            </a:pPr>
            <a:endParaRPr lang="hu-HU" dirty="0"/>
          </a:p>
        </p:txBody>
      </p:sp>
      <p:sp>
        <p:nvSpPr>
          <p:cNvPr id="5" name="Footer Placeholder 3">
            <a:extLst>
              <a:ext uri="{FF2B5EF4-FFF2-40B4-BE49-F238E27FC236}">
                <a16:creationId xmlns="" xmlns:a16="http://schemas.microsoft.com/office/drawing/2014/main" id="{D0A0C1E2-C2E8-40B5-8651-55B9A7D3222F}"/>
              </a:ext>
            </a:extLst>
          </p:cNvPr>
          <p:cNvSpPr txBox="1">
            <a:spLocks/>
          </p:cNvSpPr>
          <p:nvPr/>
        </p:nvSpPr>
        <p:spPr>
          <a:xfrm>
            <a:off x="2375756" y="5661248"/>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lt-LT" dirty="0"/>
              <a:t>References: </a:t>
            </a:r>
            <a:r>
              <a:rPr lang="en-US" u="sng" dirty="0" smtClean="0">
                <a:hlinkClick r:id="rId2"/>
              </a:rPr>
              <a:t>http</a:t>
            </a:r>
            <a:r>
              <a:rPr lang="en-US" u="sng" dirty="0">
                <a:hlinkClick r:id="rId2"/>
              </a:rPr>
              <a:t>://dera.ioe.ac.uk/7800/1/AssessmentforLearning.pdf</a:t>
            </a:r>
            <a:endParaRPr lang="hu-HU" dirty="0"/>
          </a:p>
          <a:p>
            <a:pPr>
              <a:defRPr/>
            </a:pPr>
            <a:endParaRPr lang="hu-HU" dirty="0"/>
          </a:p>
        </p:txBody>
      </p:sp>
    </p:spTree>
    <p:extLst>
      <p:ext uri="{BB962C8B-B14F-4D97-AF65-F5344CB8AC3E}">
        <p14:creationId xmlns:p14="http://schemas.microsoft.com/office/powerpoint/2010/main" val="235533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b="1" dirty="0">
                <a:latin typeface="Times New Roman" panose="02020603050405020304" pitchFamily="18" charset="0"/>
                <a:cs typeface="Times New Roman" panose="02020603050405020304" pitchFamily="18" charset="0"/>
              </a:rPr>
              <a:t>How to use and to plan Assessment for Learning in classroom practice?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1700809"/>
            <a:ext cx="8003232" cy="3960440"/>
          </a:xfrm>
        </p:spPr>
        <p:txBody>
          <a:bodyPr/>
          <a:lstStyle/>
          <a:p>
            <a:pPr marL="0" indent="0">
              <a:buNone/>
            </a:pPr>
            <a:r>
              <a:rPr lang="en-US" sz="2800" i="1" dirty="0" smtClean="0">
                <a:latin typeface="Times New Roman" panose="02020603050405020304" pitchFamily="18" charset="0"/>
                <a:cs typeface="Times New Roman" panose="02020603050405020304" pitchFamily="18" charset="0"/>
              </a:rPr>
              <a:t>How </a:t>
            </a:r>
            <a:r>
              <a:rPr lang="en-US" sz="2800" i="1" dirty="0">
                <a:latin typeface="Times New Roman" panose="02020603050405020304" pitchFamily="18" charset="0"/>
                <a:cs typeface="Times New Roman" panose="02020603050405020304" pitchFamily="18" charset="0"/>
              </a:rPr>
              <a:t>to plan for learning? What teachers need to do?</a:t>
            </a:r>
          </a:p>
          <a:p>
            <a:r>
              <a:rPr lang="en-US" sz="2800" dirty="0" smtClean="0">
                <a:latin typeface="Times New Roman" panose="02020603050405020304" pitchFamily="18" charset="0"/>
                <a:cs typeface="Times New Roman" panose="02020603050405020304" pitchFamily="18" charset="0"/>
              </a:rPr>
              <a:t>Explain </a:t>
            </a:r>
            <a:r>
              <a:rPr lang="en-US" sz="2800" dirty="0">
                <a:latin typeface="Times New Roman" panose="02020603050405020304" pitchFamily="18" charset="0"/>
                <a:cs typeface="Times New Roman" panose="02020603050405020304" pitchFamily="18" charset="0"/>
              </a:rPr>
              <a:t>to the learners the criteria that will be used to assess their </a:t>
            </a:r>
            <a:r>
              <a:rPr lang="en-US" sz="2800" dirty="0" smtClean="0">
                <a:latin typeface="Times New Roman" panose="02020603050405020304" pitchFamily="18" charset="0"/>
                <a:cs typeface="Times New Roman" panose="02020603050405020304" pitchFamily="18" charset="0"/>
              </a:rPr>
              <a:t>work;</a:t>
            </a:r>
          </a:p>
          <a:p>
            <a:r>
              <a:rPr lang="en-US" sz="2800" dirty="0" smtClean="0">
                <a:latin typeface="Times New Roman" panose="02020603050405020304" pitchFamily="18" charset="0"/>
                <a:cs typeface="Times New Roman" panose="02020603050405020304" pitchFamily="18" charset="0"/>
              </a:rPr>
              <a:t>Decide </a:t>
            </a:r>
            <a:r>
              <a:rPr lang="en-US" sz="2800" dirty="0">
                <a:latin typeface="Times New Roman" panose="02020603050405020304" pitchFamily="18" charset="0"/>
                <a:cs typeface="Times New Roman" panose="02020603050405020304" pitchFamily="18" charset="0"/>
              </a:rPr>
              <a:t>how feedback will be </a:t>
            </a:r>
            <a:r>
              <a:rPr lang="en-US" sz="2800" dirty="0" smtClean="0">
                <a:latin typeface="Times New Roman" panose="02020603050405020304" pitchFamily="18" charset="0"/>
                <a:cs typeface="Times New Roman" panose="02020603050405020304" pitchFamily="18" charset="0"/>
              </a:rPr>
              <a:t>provided;</a:t>
            </a:r>
          </a:p>
          <a:p>
            <a:r>
              <a:rPr lang="en-US" sz="2800" dirty="0" smtClean="0">
                <a:latin typeface="Times New Roman" panose="02020603050405020304" pitchFamily="18" charset="0"/>
                <a:cs typeface="Times New Roman" panose="02020603050405020304" pitchFamily="18" charset="0"/>
              </a:rPr>
              <a:t>Determine </a:t>
            </a:r>
            <a:r>
              <a:rPr lang="en-US" sz="2800" dirty="0">
                <a:latin typeface="Times New Roman" panose="02020603050405020304" pitchFamily="18" charset="0"/>
                <a:cs typeface="Times New Roman" panose="02020603050405020304" pitchFamily="18" charset="0"/>
              </a:rPr>
              <a:t>how learners will actively participate in the assessment </a:t>
            </a:r>
            <a:r>
              <a:rPr lang="en-US" sz="2800" dirty="0" smtClean="0">
                <a:latin typeface="Times New Roman" panose="02020603050405020304" pitchFamily="18" charset="0"/>
                <a:cs typeface="Times New Roman" panose="02020603050405020304" pitchFamily="18" charset="0"/>
              </a:rPr>
              <a:t>process;</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Plan </a:t>
            </a:r>
            <a:r>
              <a:rPr lang="en-US" sz="2800" dirty="0">
                <a:latin typeface="Times New Roman" panose="02020603050405020304" pitchFamily="18" charset="0"/>
                <a:cs typeface="Times New Roman" panose="02020603050405020304" pitchFamily="18" charset="0"/>
              </a:rPr>
              <a:t>opportunities for learners to use feedback from the assessment decision on further progress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907704" y="6376243"/>
            <a:ext cx="4896544" cy="365125"/>
          </a:xfrm>
        </p:spPr>
        <p:txBody>
          <a:bodyPr/>
          <a:lstStyle/>
          <a:p>
            <a:pPr>
              <a:defRPr/>
            </a:pPr>
            <a:r>
              <a:rPr lang="hu-HU" dirty="0" smtClean="0"/>
              <a:t>KA2 </a:t>
            </a:r>
            <a:r>
              <a:rPr lang="hu-HU" dirty="0"/>
              <a:t>Strategic Partnerships – </a:t>
            </a:r>
            <a:r>
              <a:rPr lang="hu-HU" dirty="0" smtClean="0"/>
              <a:t>2016-1-HU01-KA202-022916</a:t>
            </a:r>
            <a:endParaRPr lang="hu-HU" dirty="0"/>
          </a:p>
        </p:txBody>
      </p:sp>
      <p:sp>
        <p:nvSpPr>
          <p:cNvPr id="5" name="Rectangle 4"/>
          <p:cNvSpPr/>
          <p:nvPr/>
        </p:nvSpPr>
        <p:spPr>
          <a:xfrm>
            <a:off x="2051720" y="5744289"/>
            <a:ext cx="5526360" cy="276999"/>
          </a:xfrm>
          <a:prstGeom prst="rect">
            <a:avLst/>
          </a:prstGeom>
        </p:spPr>
        <p:txBody>
          <a:bodyPr wrap="square">
            <a:spAutoFit/>
          </a:bodyPr>
          <a:lstStyle/>
          <a:p>
            <a:pPr>
              <a:defRPr/>
            </a:pPr>
            <a:r>
              <a:rPr lang="en-US" sz="1200" dirty="0"/>
              <a:t>Based on: </a:t>
            </a:r>
            <a:r>
              <a:rPr lang="en-US" sz="1200" u="sng" dirty="0">
                <a:hlinkClick r:id="rId2"/>
              </a:rPr>
              <a:t>http://dera.ioe.ac.uk/7800/1/AssessmentforLearning.pdf</a:t>
            </a:r>
            <a:endParaRPr lang="hu-HU" sz="1200" dirty="0"/>
          </a:p>
        </p:txBody>
      </p:sp>
    </p:spTree>
    <p:extLst>
      <p:ext uri="{BB962C8B-B14F-4D97-AF65-F5344CB8AC3E}">
        <p14:creationId xmlns:p14="http://schemas.microsoft.com/office/powerpoint/2010/main" val="1721484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96" y="0"/>
            <a:ext cx="8522104" cy="1417638"/>
          </a:xfrm>
        </p:spPr>
        <p:txBody>
          <a:bodyPr/>
          <a:lstStyle/>
          <a:p>
            <a:r>
              <a:rPr lang="en-US" sz="3200" b="1" dirty="0" smtClean="0">
                <a:latin typeface="Times New Roman" panose="02020603050405020304" pitchFamily="18" charset="0"/>
                <a:cs typeface="Times New Roman" panose="02020603050405020304" pitchFamily="18" charset="0"/>
              </a:rPr>
              <a:t>1.FEEDBACK </a:t>
            </a:r>
            <a:r>
              <a:rPr lang="en-US" sz="3200" b="1" dirty="0">
                <a:latin typeface="Times New Roman" panose="02020603050405020304" pitchFamily="18" charset="0"/>
                <a:cs typeface="Times New Roman" panose="02020603050405020304" pitchFamily="18" charset="0"/>
              </a:rPr>
              <a:t>TO IMPROVE STUDENTS LEARNING</a:t>
            </a:r>
            <a:endParaRPr lang="lt-LT"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835696" y="6558959"/>
            <a:ext cx="4896544" cy="365125"/>
          </a:xfrm>
        </p:spPr>
        <p:txBody>
          <a:bodyPr/>
          <a:lstStyle/>
          <a:p>
            <a:pPr>
              <a:defRPr/>
            </a:pPr>
            <a:r>
              <a:rPr lang="hu-HU" dirty="0"/>
              <a:t>KA2 Strategic Partnerships – 2016-1-HU01-KA202-022916   </a:t>
            </a:r>
          </a:p>
          <a:p>
            <a:pPr>
              <a:defRPr/>
            </a:pPr>
            <a:endParaRPr lang="hu-HU" dirty="0"/>
          </a:p>
        </p:txBody>
      </p:sp>
      <p:sp>
        <p:nvSpPr>
          <p:cNvPr id="6" name="Footer Placeholder 3">
            <a:extLst>
              <a:ext uri="{FF2B5EF4-FFF2-40B4-BE49-F238E27FC236}">
                <a16:creationId xmlns="" xmlns:a16="http://schemas.microsoft.com/office/drawing/2014/main" id="{D673B011-DC1A-4AD9-90C3-F05815DEA755}"/>
              </a:ext>
            </a:extLst>
          </p:cNvPr>
          <p:cNvSpPr txBox="1">
            <a:spLocks/>
          </p:cNvSpPr>
          <p:nvPr/>
        </p:nvSpPr>
        <p:spPr>
          <a:xfrm>
            <a:off x="1979712" y="6151987"/>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lt-LT" dirty="0"/>
              <a:t>References: </a:t>
            </a:r>
            <a:r>
              <a:rPr lang="en-US" dirty="0"/>
              <a:t>Biggs, J. (1999) Teaching for Quality Learning at University (Buckingham, Open University Press).</a:t>
            </a:r>
            <a:endParaRPr lang="hu-HU" dirty="0"/>
          </a:p>
        </p:txBody>
      </p:sp>
      <p:sp>
        <p:nvSpPr>
          <p:cNvPr id="3" name="Turinio vietos rezervavimo ženklas 2">
            <a:extLst>
              <a:ext uri="{FF2B5EF4-FFF2-40B4-BE49-F238E27FC236}">
                <a16:creationId xmlns="" xmlns:a16="http://schemas.microsoft.com/office/drawing/2014/main" id="{5B1355FA-2C17-4594-B334-357D1D2E01D5}"/>
              </a:ext>
            </a:extLst>
          </p:cNvPr>
          <p:cNvSpPr>
            <a:spLocks noGrp="1"/>
          </p:cNvSpPr>
          <p:nvPr>
            <p:ph idx="1"/>
          </p:nvPr>
        </p:nvSpPr>
        <p:spPr>
          <a:xfrm>
            <a:off x="621896" y="1626064"/>
            <a:ext cx="7838536" cy="4525963"/>
          </a:xfrm>
        </p:spPr>
        <p:txBody>
          <a:bodyPr/>
          <a:lstStyle/>
          <a:p>
            <a:pPr algn="just"/>
            <a:r>
              <a:rPr lang="en-US" sz="2400" dirty="0">
                <a:latin typeface="Times New Roman" panose="02020603050405020304" pitchFamily="18" charset="0"/>
                <a:cs typeface="Times New Roman" panose="02020603050405020304" pitchFamily="18" charset="0"/>
              </a:rPr>
              <a:t>The best way to provide feedback is to compare assignment submitted in the virtual learning environment or another online environment against the criteria that are listed well in advance along with their weight. </a:t>
            </a:r>
            <a:endParaRPr lang="en-US" sz="2400" dirty="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Research </a:t>
            </a:r>
            <a:r>
              <a:rPr lang="en-US" sz="2400" dirty="0">
                <a:latin typeface="Times New Roman" panose="02020603050405020304" pitchFamily="18" charset="0"/>
                <a:cs typeface="Times New Roman" panose="02020603050405020304" pitchFamily="18" charset="0"/>
              </a:rPr>
              <a:t>proved that feedback as a form of formative assessment can help </a:t>
            </a:r>
            <a:r>
              <a:rPr lang="en-US" sz="2400" dirty="0" smtClean="0">
                <a:latin typeface="Times New Roman" panose="02020603050405020304" pitchFamily="18" charset="0"/>
                <a:cs typeface="Times New Roman" panose="02020603050405020304" pitchFamily="18" charset="0"/>
              </a:rPr>
              <a:t>to develop </a:t>
            </a:r>
            <a:r>
              <a:rPr lang="en-US" sz="2400" dirty="0">
                <a:latin typeface="Times New Roman" panose="02020603050405020304" pitchFamily="18" charset="0"/>
                <a:cs typeface="Times New Roman" panose="02020603050405020304" pitchFamily="18" charset="0"/>
              </a:rPr>
              <a:t>‘deep learning’ among students (Biggs, 1999). </a:t>
            </a:r>
          </a:p>
        </p:txBody>
      </p:sp>
    </p:spTree>
    <p:extLst>
      <p:ext uri="{BB962C8B-B14F-4D97-AF65-F5344CB8AC3E}">
        <p14:creationId xmlns:p14="http://schemas.microsoft.com/office/powerpoint/2010/main" val="990632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ASSESSMENT TASKS AS LEARNING TASKS</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2337121"/>
            <a:ext cx="8147248" cy="2604048"/>
          </a:xfrm>
        </p:spPr>
        <p:txBody>
          <a:bodyPr/>
          <a:lstStyle/>
          <a:p>
            <a:pPr marL="0" indent="0" algn="just">
              <a:buNone/>
            </a:pPr>
            <a:r>
              <a:rPr lang="en-US" dirty="0">
                <a:latin typeface="Times New Roman" panose="02020603050405020304" pitchFamily="18" charset="0"/>
                <a:cs typeface="Times New Roman" panose="02020603050405020304" pitchFamily="18" charset="0"/>
              </a:rPr>
              <a:t>Assessment tasks are not learning and teaching units, but they generally indicate what kind of learning should occur before students perform the assigned assessment.</a:t>
            </a:r>
          </a:p>
          <a:p>
            <a:pPr marL="0" indent="0" algn="just">
              <a:buNone/>
            </a:pPr>
            <a:endParaRPr lang="lt-LT" dirty="0"/>
          </a:p>
        </p:txBody>
      </p:sp>
      <p:sp>
        <p:nvSpPr>
          <p:cNvPr id="4" name="Footer Placeholder 3"/>
          <p:cNvSpPr>
            <a:spLocks noGrp="1"/>
          </p:cNvSpPr>
          <p:nvPr>
            <p:ph type="ftr" sz="quarter" idx="11"/>
          </p:nvPr>
        </p:nvSpPr>
        <p:spPr/>
        <p:txBody>
          <a:bodyPr/>
          <a:lstStyle/>
          <a:p>
            <a:pPr>
              <a:defRPr/>
            </a:pPr>
            <a:r>
              <a:rPr lang="hu-HU" dirty="0" smtClean="0"/>
              <a:t>KA2 </a:t>
            </a:r>
            <a:r>
              <a:rPr lang="hu-HU" dirty="0"/>
              <a:t>Strategic Partnerships – 2016-1-HU01-KA202-022916   </a:t>
            </a:r>
          </a:p>
          <a:p>
            <a:pPr>
              <a:defRPr/>
            </a:pPr>
            <a:endParaRPr lang="hu-HU" dirty="0"/>
          </a:p>
        </p:txBody>
      </p:sp>
      <p:sp>
        <p:nvSpPr>
          <p:cNvPr id="5" name="Rectangle 4"/>
          <p:cNvSpPr/>
          <p:nvPr/>
        </p:nvSpPr>
        <p:spPr>
          <a:xfrm>
            <a:off x="2483768" y="5382998"/>
            <a:ext cx="5256584" cy="261610"/>
          </a:xfrm>
          <a:prstGeom prst="rect">
            <a:avLst/>
          </a:prstGeom>
        </p:spPr>
        <p:txBody>
          <a:bodyPr wrap="square">
            <a:spAutoFit/>
          </a:bodyPr>
          <a:lstStyle/>
          <a:p>
            <a:pPr>
              <a:defRPr/>
            </a:pPr>
            <a:r>
              <a:rPr lang="en-US" sz="1100" dirty="0"/>
              <a:t>Based on: </a:t>
            </a:r>
            <a:r>
              <a:rPr lang="en-US" sz="1100" u="sng" dirty="0">
                <a:hlinkClick r:id="rId2"/>
              </a:rPr>
              <a:t>https://emedia.rmit.edu.au/learninglab/content/assessment-tasks</a:t>
            </a:r>
            <a:endParaRPr lang="en-US" sz="1100" dirty="0"/>
          </a:p>
        </p:txBody>
      </p:sp>
    </p:spTree>
    <p:extLst>
      <p:ext uri="{BB962C8B-B14F-4D97-AF65-F5344CB8AC3E}">
        <p14:creationId xmlns:p14="http://schemas.microsoft.com/office/powerpoint/2010/main" val="1965548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ASSESSMENT TASKS AS LEARNING TASKS</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7584" y="1732092"/>
            <a:ext cx="7488832" cy="4394071"/>
          </a:xfrm>
        </p:spPr>
        <p:txBody>
          <a:bodyPr/>
          <a:lstStyle/>
          <a:p>
            <a:pPr marL="0" indent="0" algn="just">
              <a:buNone/>
            </a:pPr>
            <a:r>
              <a:rPr lang="en-US" sz="2000" dirty="0">
                <a:latin typeface="Times New Roman" panose="02020603050405020304" pitchFamily="18" charset="0"/>
                <a:cs typeface="Times New Roman" panose="02020603050405020304" pitchFamily="18" charset="0"/>
              </a:rPr>
              <a:t>Each assessment task has the following information</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 Its relevance to country or territory curriculum</a:t>
            </a:r>
          </a:p>
          <a:p>
            <a:pPr marL="0" indent="0" algn="just">
              <a:buNone/>
            </a:pPr>
            <a:r>
              <a:rPr lang="en-US" sz="2000" dirty="0">
                <a:latin typeface="Times New Roman" panose="02020603050405020304" pitchFamily="18" charset="0"/>
                <a:cs typeface="Times New Roman" panose="02020603050405020304" pitchFamily="18" charset="0"/>
              </a:rPr>
              <a:t>• Pre-requisite training is required</a:t>
            </a:r>
          </a:p>
          <a:p>
            <a:pPr marL="0" indent="0" algn="just">
              <a:buNone/>
            </a:pPr>
            <a:r>
              <a:rPr lang="en-US" sz="2000" dirty="0">
                <a:latin typeface="Times New Roman" panose="02020603050405020304" pitchFamily="18" charset="0"/>
                <a:cs typeface="Times New Roman" panose="02020603050405020304" pitchFamily="18" charset="0"/>
              </a:rPr>
              <a:t>• A series of scaffolding activities are used to identify the context in which the task can be performed</a:t>
            </a:r>
          </a:p>
          <a:p>
            <a:pPr marL="0" indent="0" algn="just">
              <a:buNone/>
            </a:pPr>
            <a:r>
              <a:rPr lang="en-US" sz="2000" dirty="0">
                <a:latin typeface="Times New Roman" panose="02020603050405020304" pitchFamily="18" charset="0"/>
                <a:cs typeface="Times New Roman" panose="02020603050405020304" pitchFamily="18" charset="0"/>
              </a:rPr>
              <a:t>• Resources to help students and teachers to complete their assignment</a:t>
            </a:r>
          </a:p>
          <a:p>
            <a:pPr marL="0" indent="0" algn="just">
              <a:buNone/>
            </a:pPr>
            <a:endParaRPr lang="lt-LT" sz="2400" dirty="0"/>
          </a:p>
        </p:txBody>
      </p:sp>
      <p:sp>
        <p:nvSpPr>
          <p:cNvPr id="4" name="Footer Placeholder 3"/>
          <p:cNvSpPr>
            <a:spLocks noGrp="1"/>
          </p:cNvSpPr>
          <p:nvPr>
            <p:ph type="ftr" sz="quarter" idx="11"/>
          </p:nvPr>
        </p:nvSpPr>
        <p:spPr/>
        <p:txBody>
          <a:bodyPr/>
          <a:lstStyle/>
          <a:p>
            <a:pPr>
              <a:defRPr/>
            </a:pPr>
            <a:r>
              <a:rPr lang="hu-HU" dirty="0" smtClean="0"/>
              <a:t>KA2 </a:t>
            </a:r>
            <a:r>
              <a:rPr lang="hu-HU" dirty="0"/>
              <a:t>Strategic Partnerships – 2016-1-HU01-KA202-022916   </a:t>
            </a:r>
          </a:p>
          <a:p>
            <a:pPr>
              <a:defRPr/>
            </a:pPr>
            <a:endParaRPr lang="hu-HU" dirty="0"/>
          </a:p>
        </p:txBody>
      </p:sp>
      <p:sp>
        <p:nvSpPr>
          <p:cNvPr id="5" name="Rectangle 4"/>
          <p:cNvSpPr/>
          <p:nvPr/>
        </p:nvSpPr>
        <p:spPr>
          <a:xfrm>
            <a:off x="1979712" y="5733256"/>
            <a:ext cx="5472608" cy="261610"/>
          </a:xfrm>
          <a:prstGeom prst="rect">
            <a:avLst/>
          </a:prstGeom>
        </p:spPr>
        <p:txBody>
          <a:bodyPr wrap="square">
            <a:spAutoFit/>
          </a:bodyPr>
          <a:lstStyle/>
          <a:p>
            <a:pPr>
              <a:defRPr/>
            </a:pPr>
            <a:r>
              <a:rPr lang="en-US" sz="1100" dirty="0"/>
              <a:t>Based on: </a:t>
            </a:r>
            <a:r>
              <a:rPr lang="en-US" sz="1100" u="sng" dirty="0">
                <a:hlinkClick r:id="rId2"/>
              </a:rPr>
              <a:t>https://emedia.rmit.edu.au/learninglab/content/assessment-tasks</a:t>
            </a:r>
            <a:endParaRPr lang="en-US" sz="1100" dirty="0"/>
          </a:p>
        </p:txBody>
      </p:sp>
    </p:spTree>
    <p:extLst>
      <p:ext uri="{BB962C8B-B14F-4D97-AF65-F5344CB8AC3E}">
        <p14:creationId xmlns:p14="http://schemas.microsoft.com/office/powerpoint/2010/main" val="262536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ASSESSMENT TASKS AS LEARNING TASKS</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9592" y="1988841"/>
            <a:ext cx="7704856" cy="3096344"/>
          </a:xfrm>
        </p:spPr>
        <p:txBody>
          <a:bodyPr/>
          <a:lstStyle/>
          <a:p>
            <a:pPr marL="0" indent="0">
              <a:buNone/>
            </a:pPr>
            <a:r>
              <a:rPr lang="en-US" sz="2400" dirty="0">
                <a:latin typeface="Times New Roman" panose="02020603050405020304" pitchFamily="18" charset="0"/>
                <a:cs typeface="Times New Roman" panose="02020603050405020304" pitchFamily="18" charset="0"/>
              </a:rPr>
              <a:t>• Teachers' and Student Assessment Bases</a:t>
            </a:r>
          </a:p>
          <a:p>
            <a:pPr marL="0" indent="0">
              <a:buNone/>
            </a:pPr>
            <a:r>
              <a:rPr lang="en-US" sz="2400" dirty="0">
                <a:latin typeface="Times New Roman" panose="02020603050405020304" pitchFamily="18" charset="0"/>
                <a:cs typeface="Times New Roman" panose="02020603050405020304" pitchFamily="18" charset="0"/>
              </a:rPr>
              <a:t>• Examples of work annotations</a:t>
            </a:r>
          </a:p>
          <a:p>
            <a:pPr marL="0" indent="0">
              <a:buNone/>
            </a:pPr>
            <a:r>
              <a:rPr lang="en-US" sz="2400" dirty="0">
                <a:latin typeface="Times New Roman" panose="02020603050405020304" pitchFamily="18" charset="0"/>
                <a:cs typeface="Times New Roman" panose="02020603050405020304" pitchFamily="18" charset="0"/>
              </a:rPr>
              <a:t>• Offered further training and learning activities.</a:t>
            </a:r>
          </a:p>
          <a:p>
            <a:pPr marL="0" indent="0" algn="just">
              <a:buNone/>
            </a:pPr>
            <a:endParaRPr lang="lt-LT" sz="2400" dirty="0"/>
          </a:p>
        </p:txBody>
      </p:sp>
      <p:sp>
        <p:nvSpPr>
          <p:cNvPr id="4" name="Footer Placeholder 3"/>
          <p:cNvSpPr>
            <a:spLocks noGrp="1"/>
          </p:cNvSpPr>
          <p:nvPr>
            <p:ph type="ftr" sz="quarter" idx="11"/>
          </p:nvPr>
        </p:nvSpPr>
        <p:spPr/>
        <p:txBody>
          <a:bodyPr/>
          <a:lstStyle/>
          <a:p>
            <a:pPr>
              <a:defRPr/>
            </a:pPr>
            <a:r>
              <a:rPr lang="hu-HU" dirty="0" smtClean="0"/>
              <a:t>KA2 </a:t>
            </a:r>
            <a:r>
              <a:rPr lang="hu-HU" dirty="0"/>
              <a:t>Strategic Partnerships – 2016-1-HU01-KA202-022916   </a:t>
            </a:r>
          </a:p>
          <a:p>
            <a:pPr>
              <a:defRPr/>
            </a:pPr>
            <a:endParaRPr lang="hu-HU" dirty="0"/>
          </a:p>
        </p:txBody>
      </p:sp>
      <p:sp>
        <p:nvSpPr>
          <p:cNvPr id="5" name="Rectangle 4"/>
          <p:cNvSpPr/>
          <p:nvPr/>
        </p:nvSpPr>
        <p:spPr>
          <a:xfrm>
            <a:off x="1619672" y="5600273"/>
            <a:ext cx="6696744" cy="276999"/>
          </a:xfrm>
          <a:prstGeom prst="rect">
            <a:avLst/>
          </a:prstGeom>
        </p:spPr>
        <p:txBody>
          <a:bodyPr wrap="square">
            <a:spAutoFit/>
          </a:bodyPr>
          <a:lstStyle/>
          <a:p>
            <a:pPr>
              <a:defRPr/>
            </a:pPr>
            <a:r>
              <a:rPr lang="en-US" sz="1200" dirty="0"/>
              <a:t>Based on: </a:t>
            </a:r>
            <a:r>
              <a:rPr lang="en-US" sz="1200" u="sng" dirty="0">
                <a:hlinkClick r:id="rId2"/>
              </a:rPr>
              <a:t>https://emedia.rmit.edu.au/learninglab/content/assessment-tasks</a:t>
            </a:r>
            <a:endParaRPr lang="en-US" sz="1200" dirty="0"/>
          </a:p>
        </p:txBody>
      </p:sp>
    </p:spTree>
    <p:extLst>
      <p:ext uri="{BB962C8B-B14F-4D97-AF65-F5344CB8AC3E}">
        <p14:creationId xmlns:p14="http://schemas.microsoft.com/office/powerpoint/2010/main" val="3801332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sz="3600" dirty="0" err="1">
                <a:latin typeface="Times New Roman" panose="02020603050405020304" pitchFamily="18" charset="0"/>
                <a:cs typeface="Times New Roman" panose="02020603050405020304" pitchFamily="18" charset="0"/>
              </a:rPr>
              <a:t>References</a:t>
            </a:r>
            <a:endParaRPr lang="lt-LT" sz="3600"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83568" y="1700809"/>
            <a:ext cx="8064896" cy="4248472"/>
          </a:xfrm>
        </p:spPr>
        <p:txBody>
          <a:bodyPr/>
          <a:lstStyle/>
          <a:p>
            <a:pPr algn="just"/>
            <a:r>
              <a:rPr lang="en-US" sz="1800" dirty="0">
                <a:latin typeface="Times New Roman" panose="02020603050405020304" pitchFamily="18" charset="0"/>
                <a:cs typeface="Times New Roman" panose="02020603050405020304" pitchFamily="18" charset="0"/>
              </a:rPr>
              <a:t>Biggs, J. (1999) Teaching for Quality Learning at University (Buckingham, Open University </a:t>
            </a:r>
            <a:r>
              <a:rPr lang="en-US" sz="1800" dirty="0" smtClean="0">
                <a:latin typeface="Times New Roman" panose="02020603050405020304" pitchFamily="18" charset="0"/>
                <a:cs typeface="Times New Roman" panose="02020603050405020304" pitchFamily="18" charset="0"/>
              </a:rPr>
              <a:t>Press</a:t>
            </a:r>
            <a:endParaRPr lang="en-US" sz="1800" dirty="0">
              <a:latin typeface="Times New Roman" panose="02020603050405020304" pitchFamily="18" charset="0"/>
              <a:cs typeface="Times New Roman" panose="02020603050405020304" pitchFamily="18" charset="0"/>
            </a:endParaRPr>
          </a:p>
          <a:p>
            <a:pPr algn="just"/>
            <a:r>
              <a:rPr lang="en-GB" sz="1800" dirty="0">
                <a:latin typeface="Times New Roman" panose="02020603050405020304" pitchFamily="18" charset="0"/>
                <a:cs typeface="Times New Roman" panose="02020603050405020304" pitchFamily="18" charset="0"/>
              </a:rPr>
              <a:t>Black, P., Harrison, C., Lee, C., Marshall, B. and </a:t>
            </a:r>
            <a:r>
              <a:rPr lang="en-GB" sz="1800" dirty="0" err="1">
                <a:latin typeface="Times New Roman" panose="02020603050405020304" pitchFamily="18" charset="0"/>
                <a:cs typeface="Times New Roman" panose="02020603050405020304" pitchFamily="18" charset="0"/>
              </a:rPr>
              <a:t>Wiliam</a:t>
            </a:r>
            <a:r>
              <a:rPr lang="en-GB" sz="1800" dirty="0">
                <a:latin typeface="Times New Roman" panose="02020603050405020304" pitchFamily="18" charset="0"/>
                <a:cs typeface="Times New Roman" panose="02020603050405020304" pitchFamily="18" charset="0"/>
              </a:rPr>
              <a:t>, D. (2004) Assessment for Learning. Putting it into Practice. Maidenhead: Open University Press.</a:t>
            </a:r>
            <a:endParaRPr lang="hu-HU" sz="1800" dirty="0">
              <a:latin typeface="Times New Roman" panose="02020603050405020304" pitchFamily="18" charset="0"/>
              <a:cs typeface="Times New Roman" panose="02020603050405020304" pitchFamily="18" charset="0"/>
            </a:endParaRPr>
          </a:p>
          <a:p>
            <a:pPr algn="just"/>
            <a:r>
              <a:rPr lang="en-US" sz="1800" dirty="0" err="1" smtClean="0">
                <a:latin typeface="Times New Roman" panose="02020603050405020304" pitchFamily="18" charset="0"/>
                <a:cs typeface="Times New Roman" panose="02020603050405020304" pitchFamily="18" charset="0"/>
              </a:rPr>
              <a:t>Boud</a:t>
            </a:r>
            <a:r>
              <a:rPr lang="en-US" sz="1800" dirty="0">
                <a:latin typeface="Times New Roman" panose="02020603050405020304" pitchFamily="18" charset="0"/>
                <a:cs typeface="Times New Roman" panose="02020603050405020304" pitchFamily="18" charset="0"/>
              </a:rPr>
              <a:t>, D., &amp; </a:t>
            </a:r>
            <a:r>
              <a:rPr lang="en-US" sz="1800" dirty="0" err="1">
                <a:latin typeface="Times New Roman" panose="02020603050405020304" pitchFamily="18" charset="0"/>
                <a:cs typeface="Times New Roman" panose="02020603050405020304" pitchFamily="18" charset="0"/>
              </a:rPr>
              <a:t>Falchikov</a:t>
            </a:r>
            <a:r>
              <a:rPr lang="en-US" sz="1800" dirty="0">
                <a:latin typeface="Times New Roman" panose="02020603050405020304" pitchFamily="18" charset="0"/>
                <a:cs typeface="Times New Roman" panose="02020603050405020304" pitchFamily="18" charset="0"/>
              </a:rPr>
              <a:t>, N. (1989). Quantitative studies of self-assessment in higher education: a critical analysis of findings. Higher Education</a:t>
            </a:r>
          </a:p>
          <a:p>
            <a:pPr algn="just"/>
            <a:r>
              <a:rPr lang="en-US" sz="1800" dirty="0" err="1">
                <a:latin typeface="Times New Roman" panose="02020603050405020304" pitchFamily="18" charset="0"/>
                <a:cs typeface="Times New Roman" panose="02020603050405020304" pitchFamily="18" charset="0"/>
              </a:rPr>
              <a:t>Broadfoot</a:t>
            </a:r>
            <a:r>
              <a:rPr lang="en-US" sz="1800" dirty="0">
                <a:latin typeface="Times New Roman" panose="02020603050405020304" pitchFamily="18" charset="0"/>
                <a:cs typeface="Times New Roman" panose="02020603050405020304" pitchFamily="18" charset="0"/>
              </a:rPr>
              <a:t>, P. M., Daugherty, R., Gardner, J., </a:t>
            </a:r>
            <a:r>
              <a:rPr lang="en-US" sz="1800" dirty="0" err="1">
                <a:latin typeface="Times New Roman" panose="02020603050405020304" pitchFamily="18" charset="0"/>
                <a:cs typeface="Times New Roman" panose="02020603050405020304" pitchFamily="18" charset="0"/>
              </a:rPr>
              <a:t>Harlen</a:t>
            </a:r>
            <a:r>
              <a:rPr lang="en-US" sz="1800" dirty="0">
                <a:latin typeface="Times New Roman" panose="02020603050405020304" pitchFamily="18" charset="0"/>
                <a:cs typeface="Times New Roman" panose="02020603050405020304" pitchFamily="18" charset="0"/>
              </a:rPr>
              <a:t>, W., James, M., &amp; Stobart, G. (2002). </a:t>
            </a:r>
            <a:r>
              <a:rPr lang="en-US" sz="1800" i="1" dirty="0">
                <a:latin typeface="Times New Roman" panose="02020603050405020304" pitchFamily="18" charset="0"/>
                <a:cs typeface="Times New Roman" panose="02020603050405020304" pitchFamily="18" charset="0"/>
              </a:rPr>
              <a:t>Assessment for learning: 10 principles</a:t>
            </a:r>
            <a:r>
              <a:rPr lang="en-US" sz="1800" dirty="0">
                <a:latin typeface="Times New Roman" panose="02020603050405020304" pitchFamily="18" charset="0"/>
                <a:cs typeface="Times New Roman" panose="02020603050405020304" pitchFamily="18" charset="0"/>
              </a:rPr>
              <a:t>. Cambridge, UK: University of Cambridge School of Education</a:t>
            </a:r>
            <a:r>
              <a:rPr lang="en-US" sz="1800" dirty="0" smtClean="0">
                <a:latin typeface="Times New Roman" panose="02020603050405020304" pitchFamily="18" charset="0"/>
                <a:cs typeface="Times New Roman" panose="02020603050405020304" pitchFamily="18" charset="0"/>
              </a:rPr>
              <a:t>.</a:t>
            </a:r>
          </a:p>
          <a:p>
            <a:pPr algn="just"/>
            <a:r>
              <a:rPr lang="en-US" sz="1800" dirty="0">
                <a:latin typeface="Times New Roman" panose="02020603050405020304" pitchFamily="18" charset="0"/>
                <a:cs typeface="Times New Roman" panose="02020603050405020304" pitchFamily="18" charset="0"/>
              </a:rPr>
              <a:t>Freemen, M. (1995). Peer assessment by groups of group work Assessment and Evaluation in Higher Education</a:t>
            </a:r>
            <a:r>
              <a:rPr lang="lt-LT"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lvl="0" algn="just"/>
            <a:r>
              <a:rPr lang="en-US" sz="1800" dirty="0" err="1">
                <a:latin typeface="Times New Roman" panose="02020603050405020304" pitchFamily="18" charset="0"/>
                <a:cs typeface="Times New Roman" panose="02020603050405020304" pitchFamily="18" charset="0"/>
              </a:rPr>
              <a:t>Falchikov</a:t>
            </a:r>
            <a:r>
              <a:rPr lang="en-US" sz="1800" dirty="0">
                <a:latin typeface="Times New Roman" panose="02020603050405020304" pitchFamily="18" charset="0"/>
                <a:cs typeface="Times New Roman" panose="02020603050405020304" pitchFamily="18" charset="0"/>
              </a:rPr>
              <a:t>, N. (1995). Peer feedback marking: developing peer assessment. Innovations in Education and Training International</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endParaRPr lang="lt-LT" sz="2400" dirty="0"/>
          </a:p>
        </p:txBody>
      </p:sp>
      <p:sp>
        <p:nvSpPr>
          <p:cNvPr id="4" name="Footer Placeholder 3"/>
          <p:cNvSpPr>
            <a:spLocks noGrp="1"/>
          </p:cNvSpPr>
          <p:nvPr>
            <p:ph type="ftr" sz="quarter" idx="11"/>
          </p:nvPr>
        </p:nvSpPr>
        <p:spPr/>
        <p:txBody>
          <a:bodyPr/>
          <a:lstStyle/>
          <a:p>
            <a:pPr>
              <a:defRPr/>
            </a:pPr>
            <a:r>
              <a:rPr lang="hu-HU"/>
              <a:t>KA2 Strategic Partnerships – 2016-1-HU01-KA202-022916   </a:t>
            </a:r>
          </a:p>
          <a:p>
            <a:pPr>
              <a:defRPr/>
            </a:pPr>
            <a:endParaRPr lang="hu-HU" dirty="0"/>
          </a:p>
        </p:txBody>
      </p:sp>
    </p:spTree>
    <p:extLst>
      <p:ext uri="{BB962C8B-B14F-4D97-AF65-F5344CB8AC3E}">
        <p14:creationId xmlns:p14="http://schemas.microsoft.com/office/powerpoint/2010/main" val="281580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sz="3600" dirty="0" err="1">
                <a:latin typeface="Times New Roman" panose="02020603050405020304" pitchFamily="18" charset="0"/>
                <a:cs typeface="Times New Roman" panose="02020603050405020304" pitchFamily="18" charset="0"/>
              </a:rPr>
              <a:t>References</a:t>
            </a:r>
            <a:endParaRPr lang="lt-LT" sz="3600"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721894" y="1700807"/>
            <a:ext cx="8242593" cy="4176465"/>
          </a:xfrm>
        </p:spPr>
        <p:txBody>
          <a:bodyPr/>
          <a:lstStyle/>
          <a:p>
            <a:r>
              <a:rPr lang="en-US" sz="1800" u="sng" dirty="0" smtClean="0">
                <a:latin typeface="Times New Roman" panose="02020603050405020304" pitchFamily="18" charset="0"/>
                <a:cs typeface="Times New Roman" panose="02020603050405020304" pitchFamily="18" charset="0"/>
                <a:hlinkClick r:id="rId2"/>
              </a:rPr>
              <a:t>https</a:t>
            </a:r>
            <a:r>
              <a:rPr lang="en-US" sz="1800" u="sng" dirty="0">
                <a:latin typeface="Times New Roman" panose="02020603050405020304" pitchFamily="18" charset="0"/>
                <a:cs typeface="Times New Roman" panose="02020603050405020304" pitchFamily="18" charset="0"/>
                <a:hlinkClick r:id="rId2"/>
              </a:rPr>
              <a:t>://www.reading.ac.uk/engageinassessment/using-technology/eia-managing-assessment-with-technology.aspx</a:t>
            </a:r>
            <a:endParaRPr lang="en-US" sz="1800" u="sng" dirty="0">
              <a:latin typeface="Times New Roman" panose="02020603050405020304" pitchFamily="18" charset="0"/>
              <a:cs typeface="Times New Roman" panose="02020603050405020304" pitchFamily="18" charset="0"/>
            </a:endParaRPr>
          </a:p>
          <a:p>
            <a:r>
              <a:rPr lang="en-US" sz="1800" u="sng" dirty="0">
                <a:latin typeface="Times New Roman" panose="02020603050405020304" pitchFamily="18" charset="0"/>
                <a:cs typeface="Times New Roman" panose="02020603050405020304" pitchFamily="18" charset="0"/>
                <a:hlinkClick r:id="rId3"/>
              </a:rPr>
              <a:t>https://teachingtools.ophea.net/supplements/inquiry-based-learning/assessment-inquiry-based-learning</a:t>
            </a:r>
            <a:endParaRPr lang="en-US" sz="1800" dirty="0">
              <a:latin typeface="Times New Roman" panose="02020603050405020304" pitchFamily="18" charset="0"/>
              <a:cs typeface="Times New Roman" panose="02020603050405020304" pitchFamily="18" charset="0"/>
            </a:endParaRPr>
          </a:p>
          <a:p>
            <a:r>
              <a:rPr lang="en-US" sz="1800" u="sng" dirty="0">
                <a:latin typeface="Times New Roman" panose="02020603050405020304" pitchFamily="18" charset="0"/>
                <a:cs typeface="Times New Roman" panose="02020603050405020304" pitchFamily="18" charset="0"/>
                <a:hlinkClick r:id="rId4"/>
              </a:rPr>
              <a:t>https://www.edutopia.org/blog/five-steps-formative-assessment-jon-bergmann</a:t>
            </a:r>
            <a:endParaRPr lang="en-US" sz="1800" u="sng" dirty="0">
              <a:latin typeface="Times New Roman" panose="02020603050405020304" pitchFamily="18" charset="0"/>
              <a:cs typeface="Times New Roman" panose="02020603050405020304" pitchFamily="18" charset="0"/>
            </a:endParaRPr>
          </a:p>
          <a:p>
            <a:r>
              <a:rPr lang="en-US" sz="1800" u="sng" dirty="0">
                <a:latin typeface="Times New Roman" panose="02020603050405020304" pitchFamily="18" charset="0"/>
                <a:cs typeface="Times New Roman" panose="02020603050405020304" pitchFamily="18" charset="0"/>
                <a:hlinkClick r:id="rId5"/>
              </a:rPr>
              <a:t>https://www.brookings.edu/wp-content/uploads/2016/06/1006_personalize_learning_west.pdf</a:t>
            </a:r>
            <a:endParaRPr lang="en-US" sz="1800" u="sng" dirty="0">
              <a:latin typeface="Times New Roman" panose="02020603050405020304" pitchFamily="18" charset="0"/>
              <a:cs typeface="Times New Roman" panose="02020603050405020304" pitchFamily="18" charset="0"/>
            </a:endParaRPr>
          </a:p>
          <a:p>
            <a:r>
              <a:rPr lang="en-US" sz="1800" u="sng" dirty="0">
                <a:latin typeface="Times New Roman" panose="02020603050405020304" pitchFamily="18" charset="0"/>
                <a:cs typeface="Times New Roman" panose="02020603050405020304" pitchFamily="18" charset="0"/>
                <a:hlinkClick r:id="rId6"/>
              </a:rPr>
              <a:t>http://mcs.open.ac.uk/yr258/dist_cog/ </a:t>
            </a:r>
            <a:endParaRPr lang="en-US" sz="1800" u="sng" dirty="0" smtClean="0">
              <a:latin typeface="Times New Roman" panose="02020603050405020304" pitchFamily="18" charset="0"/>
              <a:cs typeface="Times New Roman" panose="02020603050405020304" pitchFamily="18" charset="0"/>
            </a:endParaRPr>
          </a:p>
          <a:p>
            <a:r>
              <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https://www.ncbi.nlm.nih.gov/pmc/articles/PMC3142969</a:t>
            </a:r>
            <a:endPar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1800" u="sng" dirty="0">
                <a:latin typeface="Times New Roman" panose="02020603050405020304" pitchFamily="18" charset="0"/>
                <a:cs typeface="Times New Roman" panose="02020603050405020304" pitchFamily="18" charset="0"/>
                <a:hlinkClick r:id="rId8"/>
              </a:rPr>
              <a:t>http://www.personalizelearning.com/p/home.html</a:t>
            </a:r>
            <a:endPar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latin typeface="Times New Roman" panose="02020603050405020304" pitchFamily="18" charset="0"/>
                <a:ea typeface="Calibri" panose="020F0502020204030204" pitchFamily="34" charset="0"/>
                <a:cs typeface="Times New Roman" panose="02020603050405020304" pitchFamily="18" charset="0"/>
                <a:hlinkClick r:id="rId9"/>
              </a:rPr>
              <a:t>https://www.youtube.com/watch?v=vPVrLBeXGko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u="sng" dirty="0">
              <a:latin typeface="Times New Roman" panose="02020603050405020304" pitchFamily="18" charset="0"/>
              <a:cs typeface="Times New Roman" panose="02020603050405020304" pitchFamily="18" charset="0"/>
            </a:endParaRPr>
          </a:p>
          <a:p>
            <a:pPr algn="just"/>
            <a:r>
              <a:rPr lang="en-US" sz="1800" u="sng" dirty="0">
                <a:latin typeface="Times New Roman" panose="02020603050405020304" pitchFamily="18" charset="0"/>
                <a:cs typeface="Times New Roman" panose="02020603050405020304" pitchFamily="18" charset="0"/>
                <a:hlinkClick r:id="rId10"/>
              </a:rPr>
              <a:t>http://dera.ioe.ac.uk/7800/1/AssessmentforLearning.pdf</a:t>
            </a:r>
            <a:r>
              <a:rPr lang="en-US" sz="1800" dirty="0">
                <a:latin typeface="Times New Roman" panose="02020603050405020304" pitchFamily="18" charset="0"/>
                <a:cs typeface="Times New Roman" panose="02020603050405020304" pitchFamily="18" charset="0"/>
              </a:rPr>
              <a:t> </a:t>
            </a:r>
          </a:p>
          <a:p>
            <a:pPr algn="just"/>
            <a:r>
              <a:rPr lang="en-US" sz="1800" u="sng" dirty="0">
                <a:latin typeface="Times New Roman" panose="02020603050405020304" pitchFamily="18" charset="0"/>
                <a:cs typeface="Times New Roman" panose="02020603050405020304" pitchFamily="18" charset="0"/>
                <a:hlinkClick r:id="rId11"/>
              </a:rPr>
              <a:t>https://</a:t>
            </a:r>
            <a:r>
              <a:rPr lang="en-US" sz="1800" u="sng" dirty="0" smtClean="0">
                <a:latin typeface="Times New Roman" panose="02020603050405020304" pitchFamily="18" charset="0"/>
                <a:cs typeface="Times New Roman" panose="02020603050405020304" pitchFamily="18" charset="0"/>
                <a:hlinkClick r:id="rId11"/>
              </a:rPr>
              <a:t>emedia.rmit.edu.au/learninglab/content/assessment-tasks</a:t>
            </a:r>
            <a:endParaRPr lang="en-US" sz="1800" u="sng" dirty="0" smtClean="0">
              <a:latin typeface="Times New Roman" panose="02020603050405020304" pitchFamily="18" charset="0"/>
              <a:cs typeface="Times New Roman" panose="02020603050405020304" pitchFamily="18" charset="0"/>
            </a:endParaRPr>
          </a:p>
          <a:p>
            <a:endParaRPr lang="en-US" sz="2400" u="sng" dirty="0" smtClean="0">
              <a:latin typeface="Times New Roman" panose="02020603050405020304" pitchFamily="18" charset="0"/>
              <a:cs typeface="Times New Roman" panose="02020603050405020304" pitchFamily="18" charset="0"/>
            </a:endParaRPr>
          </a:p>
          <a:p>
            <a:endParaRPr lang="en-US" sz="2400" u="sng" dirty="0">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hu-HU"/>
              <a:t>KA2 Strategic Partnerships – 2016-1-HU01-KA202-022916   </a:t>
            </a:r>
          </a:p>
          <a:p>
            <a:pPr>
              <a:defRPr/>
            </a:pPr>
            <a:endParaRPr lang="hu-HU" dirty="0"/>
          </a:p>
        </p:txBody>
      </p:sp>
    </p:spTree>
    <p:extLst>
      <p:ext uri="{BB962C8B-B14F-4D97-AF65-F5344CB8AC3E}">
        <p14:creationId xmlns:p14="http://schemas.microsoft.com/office/powerpoint/2010/main" val="795349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1417638"/>
          </a:xfrm>
        </p:spPr>
        <p:txBody>
          <a:bodyPr/>
          <a:lstStyle/>
          <a:p>
            <a:r>
              <a:rPr lang="en-US" sz="3200" b="1" dirty="0" smtClean="0">
                <a:latin typeface="Times New Roman" panose="02020603050405020304" pitchFamily="18" charset="0"/>
                <a:cs typeface="Times New Roman" panose="02020603050405020304" pitchFamily="18" charset="0"/>
              </a:rPr>
              <a:t>FEEDBACK: </a:t>
            </a:r>
            <a:r>
              <a:rPr lang="en-US" sz="3200" b="1" dirty="0">
                <a:latin typeface="Times New Roman" panose="02020603050405020304" pitchFamily="18" charset="0"/>
                <a:cs typeface="Times New Roman" panose="02020603050405020304" pitchFamily="18" charset="0"/>
              </a:rPr>
              <a:t>WATCH THE VIDEO</a:t>
            </a:r>
            <a:endParaRPr lang="lt-LT"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835696" y="6558959"/>
            <a:ext cx="4896544" cy="365125"/>
          </a:xfrm>
        </p:spPr>
        <p:txBody>
          <a:bodyPr/>
          <a:lstStyle/>
          <a:p>
            <a:pPr>
              <a:defRPr/>
            </a:pPr>
            <a:r>
              <a:rPr lang="hu-HU" dirty="0"/>
              <a:t>KA2 Strategic Partnerships – 2016-1-HU01-KA202-022916   </a:t>
            </a:r>
          </a:p>
          <a:p>
            <a:pPr>
              <a:defRPr/>
            </a:pPr>
            <a:endParaRPr lang="hu-HU" dirty="0"/>
          </a:p>
        </p:txBody>
      </p:sp>
      <p:sp>
        <p:nvSpPr>
          <p:cNvPr id="6" name="Footer Placeholder 3">
            <a:extLst>
              <a:ext uri="{FF2B5EF4-FFF2-40B4-BE49-F238E27FC236}">
                <a16:creationId xmlns="" xmlns:a16="http://schemas.microsoft.com/office/drawing/2014/main" id="{D673B011-DC1A-4AD9-90C3-F05815DEA755}"/>
              </a:ext>
            </a:extLst>
          </p:cNvPr>
          <p:cNvSpPr txBox="1">
            <a:spLocks/>
          </p:cNvSpPr>
          <p:nvPr/>
        </p:nvSpPr>
        <p:spPr>
          <a:xfrm>
            <a:off x="1979712" y="6287671"/>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lt-LT" dirty="0"/>
              <a:t>References</a:t>
            </a:r>
            <a:r>
              <a:rPr lang="lt-LT" dirty="0" smtClean="0"/>
              <a:t>:</a:t>
            </a:r>
            <a:endParaRPr lang="hu-HU" dirty="0"/>
          </a:p>
        </p:txBody>
      </p:sp>
      <p:sp>
        <p:nvSpPr>
          <p:cNvPr id="3" name="Turinio vietos rezervavimo ženklas 2">
            <a:extLst>
              <a:ext uri="{FF2B5EF4-FFF2-40B4-BE49-F238E27FC236}">
                <a16:creationId xmlns="" xmlns:a16="http://schemas.microsoft.com/office/drawing/2014/main" id="{5B1355FA-2C17-4594-B334-357D1D2E01D5}"/>
              </a:ext>
            </a:extLst>
          </p:cNvPr>
          <p:cNvSpPr>
            <a:spLocks noGrp="1"/>
          </p:cNvSpPr>
          <p:nvPr>
            <p:ph idx="1"/>
          </p:nvPr>
        </p:nvSpPr>
        <p:spPr/>
        <p:txBody>
          <a:bodyPr/>
          <a:lstStyle/>
          <a:p>
            <a:pPr marL="0" indent="0" algn="ctr">
              <a:buNone/>
            </a:pPr>
            <a:endParaRPr lang="en-US" dirty="0" smtClean="0">
              <a:latin typeface="Times New Roman" panose="02020603050405020304" pitchFamily="18" charset="0"/>
              <a:cs typeface="Times New Roman" panose="02020603050405020304" pitchFamily="18" charset="0"/>
              <a:hlinkClick r:id="rId2"/>
            </a:endParaRPr>
          </a:p>
          <a:p>
            <a:pPr marL="0" indent="0" algn="ctr">
              <a:buNone/>
            </a:pPr>
            <a:endParaRPr lang="en-US" dirty="0">
              <a:latin typeface="Times New Roman" panose="02020603050405020304" pitchFamily="18" charset="0"/>
              <a:cs typeface="Times New Roman" panose="02020603050405020304" pitchFamily="18" charset="0"/>
              <a:hlinkClick r:id="rId2"/>
            </a:endParaRPr>
          </a:p>
          <a:p>
            <a:pPr marL="0" indent="0" algn="ctr">
              <a:buNone/>
            </a:pPr>
            <a:endParaRPr lang="en-US" dirty="0" smtClean="0">
              <a:latin typeface="Times New Roman" panose="02020603050405020304" pitchFamily="18" charset="0"/>
              <a:cs typeface="Times New Roman" panose="02020603050405020304" pitchFamily="18" charset="0"/>
              <a:hlinkClick r:id="rId3"/>
            </a:endParaRPr>
          </a:p>
          <a:p>
            <a:pPr marL="0" indent="0" algn="ctr">
              <a:buNone/>
            </a:pPr>
            <a:endParaRPr lang="en-US" dirty="0">
              <a:latin typeface="Times New Roman" panose="02020603050405020304" pitchFamily="18" charset="0"/>
              <a:cs typeface="Times New Roman" panose="02020603050405020304" pitchFamily="18" charset="0"/>
              <a:hlinkClick r:id="rId3"/>
            </a:endParaRPr>
          </a:p>
          <a:p>
            <a:pPr marL="0" indent="0" algn="ctr">
              <a:buNone/>
            </a:pPr>
            <a:endParaRPr lang="en-US" dirty="0" smtClean="0">
              <a:latin typeface="Times New Roman" panose="02020603050405020304" pitchFamily="18" charset="0"/>
              <a:cs typeface="Times New Roman" panose="02020603050405020304" pitchFamily="18" charset="0"/>
              <a:hlinkClick r:id="rId3"/>
            </a:endParaRPr>
          </a:p>
          <a:p>
            <a:pPr marL="0" indent="0" algn="ctr">
              <a:buNone/>
            </a:pPr>
            <a:endParaRPr lang="en-US" sz="1400" dirty="0" smtClean="0">
              <a:latin typeface="Times New Roman" panose="02020603050405020304" pitchFamily="18" charset="0"/>
              <a:cs typeface="Times New Roman" panose="02020603050405020304" pitchFamily="18" charset="0"/>
              <a:hlinkClick r:id="rId3"/>
            </a:endParaRPr>
          </a:p>
          <a:p>
            <a:pPr marL="0" indent="0" algn="ctr">
              <a:buNone/>
            </a:pPr>
            <a:endParaRPr lang="en-US" sz="1400" dirty="0">
              <a:latin typeface="Times New Roman" panose="02020603050405020304" pitchFamily="18" charset="0"/>
              <a:cs typeface="Times New Roman" panose="02020603050405020304" pitchFamily="18" charset="0"/>
              <a:hlinkClick r:id="rId3"/>
            </a:endParaRPr>
          </a:p>
          <a:p>
            <a:pPr marL="0" indent="0" algn="ctr">
              <a:buNone/>
            </a:pPr>
            <a:r>
              <a:rPr lang="en-US" sz="1400" dirty="0" smtClean="0">
                <a:latin typeface="Times New Roman" panose="02020603050405020304" pitchFamily="18" charset="0"/>
                <a:cs typeface="Times New Roman" panose="02020603050405020304" pitchFamily="18" charset="0"/>
                <a:hlinkClick r:id="rId3"/>
              </a:rPr>
              <a:t>https</a:t>
            </a:r>
            <a:r>
              <a:rPr lang="en-US" sz="1400" dirty="0">
                <a:latin typeface="Times New Roman" panose="02020603050405020304" pitchFamily="18" charset="0"/>
                <a:cs typeface="Times New Roman" panose="02020603050405020304" pitchFamily="18" charset="0"/>
                <a:hlinkClick r:id="rId3"/>
              </a:rPr>
              <a:t>://youtu.be/m-_</a:t>
            </a:r>
            <a:r>
              <a:rPr lang="en-US" sz="1400" dirty="0" smtClean="0">
                <a:latin typeface="Times New Roman" panose="02020603050405020304" pitchFamily="18" charset="0"/>
                <a:cs typeface="Times New Roman" panose="02020603050405020304" pitchFamily="18" charset="0"/>
                <a:hlinkClick r:id="rId3"/>
              </a:rPr>
              <a:t>ZyUSq3Lg</a:t>
            </a:r>
            <a:r>
              <a:rPr lang="en-US" sz="1400" dirty="0" smtClean="0">
                <a:latin typeface="Times New Roman" panose="02020603050405020304" pitchFamily="18" charset="0"/>
                <a:cs typeface="Times New Roman" panose="02020603050405020304" pitchFamily="18" charset="0"/>
              </a:rPr>
              <a:t> </a:t>
            </a:r>
            <a:endParaRPr lang="lt-LT" sz="1400" dirty="0"/>
          </a:p>
          <a:p>
            <a:endParaRPr lang="en-US"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2780928"/>
            <a:ext cx="2403486" cy="1677433"/>
          </a:xfrm>
          <a:prstGeom prst="rect">
            <a:avLst/>
          </a:prstGeom>
        </p:spPr>
      </p:pic>
    </p:spTree>
    <p:extLst>
      <p:ext uri="{BB962C8B-B14F-4D97-AF65-F5344CB8AC3E}">
        <p14:creationId xmlns:p14="http://schemas.microsoft.com/office/powerpoint/2010/main" val="623900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1417638"/>
          </a:xfrm>
        </p:spPr>
        <p:txBody>
          <a:bodyPr/>
          <a:lstStyle/>
          <a:p>
            <a:r>
              <a:rPr lang="en-US" sz="3200" b="1" dirty="0">
                <a:latin typeface="Times New Roman" panose="02020603050405020304" pitchFamily="18" charset="0"/>
                <a:cs typeface="Times New Roman" panose="02020603050405020304" pitchFamily="18" charset="0"/>
              </a:rPr>
              <a:t>FEEDBACK</a:t>
            </a:r>
            <a:r>
              <a:rPr lang="lt-LT" sz="3200" b="1" dirty="0">
                <a:latin typeface="Times New Roman" panose="02020603050405020304" pitchFamily="18" charset="0"/>
                <a:cs typeface="Times New Roman" panose="02020603050405020304" pitchFamily="18" charset="0"/>
              </a:rPr>
              <a:t> FOR IMPROVEMENT</a:t>
            </a:r>
            <a:endParaRPr lang="lt-LT"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835696" y="6558959"/>
            <a:ext cx="4896544" cy="365125"/>
          </a:xfrm>
        </p:spPr>
        <p:txBody>
          <a:bodyPr/>
          <a:lstStyle/>
          <a:p>
            <a:pPr>
              <a:defRPr/>
            </a:pPr>
            <a:r>
              <a:rPr lang="hu-HU" dirty="0"/>
              <a:t>KA2 Strategic Partnerships – 2016-1-HU01-KA202-022916   </a:t>
            </a:r>
          </a:p>
          <a:p>
            <a:pPr>
              <a:defRPr/>
            </a:pPr>
            <a:endParaRPr lang="hu-HU" dirty="0"/>
          </a:p>
        </p:txBody>
      </p:sp>
      <p:sp>
        <p:nvSpPr>
          <p:cNvPr id="6" name="Footer Placeholder 3">
            <a:extLst>
              <a:ext uri="{FF2B5EF4-FFF2-40B4-BE49-F238E27FC236}">
                <a16:creationId xmlns="" xmlns:a16="http://schemas.microsoft.com/office/drawing/2014/main" id="{D673B011-DC1A-4AD9-90C3-F05815DEA755}"/>
              </a:ext>
            </a:extLst>
          </p:cNvPr>
          <p:cNvSpPr txBox="1">
            <a:spLocks/>
          </p:cNvSpPr>
          <p:nvPr/>
        </p:nvSpPr>
        <p:spPr>
          <a:xfrm>
            <a:off x="1979712" y="6287671"/>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hu-HU" dirty="0"/>
          </a:p>
        </p:txBody>
      </p:sp>
      <p:sp>
        <p:nvSpPr>
          <p:cNvPr id="3" name="Turinio vietos rezervavimo ženklas 2">
            <a:extLst>
              <a:ext uri="{FF2B5EF4-FFF2-40B4-BE49-F238E27FC236}">
                <a16:creationId xmlns="" xmlns:a16="http://schemas.microsoft.com/office/drawing/2014/main" id="{5B1355FA-2C17-4594-B334-357D1D2E01D5}"/>
              </a:ext>
            </a:extLst>
          </p:cNvPr>
          <p:cNvSpPr>
            <a:spLocks noGrp="1"/>
          </p:cNvSpPr>
          <p:nvPr>
            <p:ph idx="1"/>
          </p:nvPr>
        </p:nvSpPr>
        <p:spPr>
          <a:xfrm>
            <a:off x="1115616" y="1600200"/>
            <a:ext cx="7848872" cy="4525963"/>
          </a:xfrm>
        </p:spPr>
        <p:txBody>
          <a:bodyPr/>
          <a:lstStyle/>
          <a:p>
            <a:pPr marL="0" indent="0" algn="just">
              <a:buNone/>
            </a:pPr>
            <a:endParaRPr lang="lt-LT" sz="2800" dirty="0"/>
          </a:p>
          <a:p>
            <a:pPr algn="just" eaLnBrk="1" hangingPunct="1">
              <a:buFontTx/>
              <a:buNone/>
            </a:pPr>
            <a:r>
              <a:rPr lang="en-GB" altLang="en-US" sz="2800" dirty="0">
                <a:latin typeface="Times New Roman" panose="02020603050405020304" pitchFamily="18" charset="0"/>
                <a:cs typeface="Times New Roman" panose="02020603050405020304" pitchFamily="18" charset="0"/>
              </a:rPr>
              <a:t>Comments on students’ work should act as </a:t>
            </a:r>
            <a:endParaRPr lang="en-GB" altLang="en-US" sz="2800" dirty="0" smtClean="0">
              <a:latin typeface="Times New Roman" panose="02020603050405020304" pitchFamily="18" charset="0"/>
              <a:cs typeface="Times New Roman" panose="02020603050405020304" pitchFamily="18" charset="0"/>
            </a:endParaRPr>
          </a:p>
          <a:p>
            <a:pPr algn="just" eaLnBrk="1" hangingPunct="1">
              <a:buFontTx/>
              <a:buNone/>
            </a:pPr>
            <a:r>
              <a:rPr lang="en-GB" altLang="en-US" sz="2800" dirty="0" smtClean="0">
                <a:latin typeface="Times New Roman" panose="02020603050405020304" pitchFamily="18" charset="0"/>
                <a:cs typeface="Times New Roman" panose="02020603050405020304" pitchFamily="18" charset="0"/>
              </a:rPr>
              <a:t>guidance </a:t>
            </a:r>
            <a:r>
              <a:rPr lang="en-GB" altLang="en-US" sz="2800" dirty="0">
                <a:latin typeface="Times New Roman" panose="02020603050405020304" pitchFamily="18" charset="0"/>
                <a:cs typeface="Times New Roman" panose="02020603050405020304" pitchFamily="18" charset="0"/>
              </a:rPr>
              <a:t>showing how the student can improve.</a:t>
            </a:r>
          </a:p>
          <a:p>
            <a:pPr algn="just" eaLnBrk="1" hangingPunct="1">
              <a:buFontTx/>
              <a:buNone/>
            </a:pPr>
            <a:endParaRPr lang="en-GB" altLang="en-US" sz="2800" dirty="0">
              <a:latin typeface="Times New Roman" panose="02020603050405020304" pitchFamily="18" charset="0"/>
              <a:cs typeface="Times New Roman" panose="02020603050405020304" pitchFamily="18" charset="0"/>
            </a:endParaRPr>
          </a:p>
          <a:p>
            <a:pPr algn="just" eaLnBrk="1" hangingPunct="1">
              <a:buFontTx/>
              <a:buNone/>
            </a:pPr>
            <a:r>
              <a:rPr lang="lt-LT" altLang="en-US" sz="2800" dirty="0" smtClean="0">
                <a:latin typeface="Times New Roman" panose="02020603050405020304" pitchFamily="18" charset="0"/>
                <a:cs typeface="Times New Roman" panose="02020603050405020304" pitchFamily="18" charset="0"/>
              </a:rPr>
              <a:t>You </a:t>
            </a:r>
            <a:r>
              <a:rPr lang="lt-LT" altLang="en-US" sz="2800" dirty="0">
                <a:latin typeface="Times New Roman" panose="02020603050405020304" pitchFamily="18" charset="0"/>
                <a:cs typeface="Times New Roman" panose="02020603050405020304" pitchFamily="18" charset="0"/>
              </a:rPr>
              <a:t>could develop this </a:t>
            </a:r>
            <a:r>
              <a:rPr lang="en-GB" altLang="en-US" sz="2800" dirty="0">
                <a:latin typeface="Times New Roman" panose="02020603050405020304" pitchFamily="18" charset="0"/>
                <a:cs typeface="Times New Roman" panose="02020603050405020304" pitchFamily="18" charset="0"/>
              </a:rPr>
              <a:t> by asking students </a:t>
            </a:r>
            <a:r>
              <a:rPr lang="en-GB" altLang="en-US" sz="2800" dirty="0" smtClean="0">
                <a:latin typeface="Times New Roman" panose="02020603050405020304" pitchFamily="18" charset="0"/>
                <a:cs typeface="Times New Roman" panose="02020603050405020304" pitchFamily="18" charset="0"/>
              </a:rPr>
              <a:t>to</a:t>
            </a:r>
          </a:p>
          <a:p>
            <a:pPr algn="just" eaLnBrk="1" hangingPunct="1">
              <a:buFontTx/>
              <a:buNone/>
            </a:pPr>
            <a:r>
              <a:rPr lang="en-GB" altLang="en-US" sz="2800" dirty="0" smtClean="0">
                <a:latin typeface="Times New Roman" panose="02020603050405020304" pitchFamily="18" charset="0"/>
                <a:cs typeface="Times New Roman" panose="02020603050405020304" pitchFamily="18" charset="0"/>
              </a:rPr>
              <a:t>write </a:t>
            </a:r>
            <a:r>
              <a:rPr lang="en-GB" altLang="en-US" sz="2800" dirty="0">
                <a:latin typeface="Times New Roman" panose="02020603050405020304" pitchFamily="18" charset="0"/>
                <a:cs typeface="Times New Roman" panose="02020603050405020304" pitchFamily="18" charset="0"/>
              </a:rPr>
              <a:t>in the same way when peer assessing </a:t>
            </a:r>
            <a:endParaRPr lang="en-GB" altLang="en-US" sz="2800" dirty="0" smtClean="0">
              <a:latin typeface="Times New Roman" panose="02020603050405020304" pitchFamily="18" charset="0"/>
              <a:cs typeface="Times New Roman" panose="02020603050405020304" pitchFamily="18" charset="0"/>
            </a:endParaRPr>
          </a:p>
          <a:p>
            <a:pPr algn="just" eaLnBrk="1" hangingPunct="1">
              <a:buFontTx/>
              <a:buNone/>
            </a:pPr>
            <a:r>
              <a:rPr lang="en-GB" altLang="en-US" sz="2800" dirty="0" smtClean="0">
                <a:latin typeface="Times New Roman" panose="02020603050405020304" pitchFamily="18" charset="0"/>
                <a:cs typeface="Times New Roman" panose="02020603050405020304" pitchFamily="18" charset="0"/>
              </a:rPr>
              <a:t>work.</a:t>
            </a:r>
            <a:endParaRPr lang="lt-LT"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85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1417638"/>
          </a:xfrm>
        </p:spPr>
        <p:txBody>
          <a:bodyPr/>
          <a:lstStyle/>
          <a:p>
            <a:r>
              <a:rPr lang="en-US" sz="3200" b="1" dirty="0">
                <a:latin typeface="Times New Roman" panose="02020603050405020304" pitchFamily="18" charset="0"/>
                <a:cs typeface="Times New Roman" panose="02020603050405020304" pitchFamily="18" charset="0"/>
              </a:rPr>
              <a:t>FEEDBACK</a:t>
            </a:r>
            <a:r>
              <a:rPr lang="lt-LT" sz="3200" b="1" dirty="0">
                <a:latin typeface="Times New Roman" panose="02020603050405020304" pitchFamily="18" charset="0"/>
                <a:cs typeface="Times New Roman" panose="02020603050405020304" pitchFamily="18" charset="0"/>
              </a:rPr>
              <a:t> FOR IMPROVEMENT</a:t>
            </a:r>
            <a:endParaRPr lang="lt-LT"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835696" y="6558959"/>
            <a:ext cx="4896544" cy="365125"/>
          </a:xfrm>
        </p:spPr>
        <p:txBody>
          <a:bodyPr/>
          <a:lstStyle/>
          <a:p>
            <a:pPr>
              <a:defRPr/>
            </a:pPr>
            <a:r>
              <a:rPr lang="hu-HU" dirty="0"/>
              <a:t>KA2 Strategic Partnerships – 2016-1-HU01-KA202-022916   </a:t>
            </a:r>
          </a:p>
          <a:p>
            <a:pPr>
              <a:defRPr/>
            </a:pPr>
            <a:endParaRPr lang="hu-HU" dirty="0"/>
          </a:p>
        </p:txBody>
      </p:sp>
      <p:sp>
        <p:nvSpPr>
          <p:cNvPr id="6" name="Footer Placeholder 3">
            <a:extLst>
              <a:ext uri="{FF2B5EF4-FFF2-40B4-BE49-F238E27FC236}">
                <a16:creationId xmlns="" xmlns:a16="http://schemas.microsoft.com/office/drawing/2014/main" id="{D673B011-DC1A-4AD9-90C3-F05815DEA755}"/>
              </a:ext>
            </a:extLst>
          </p:cNvPr>
          <p:cNvSpPr txBox="1">
            <a:spLocks/>
          </p:cNvSpPr>
          <p:nvPr/>
        </p:nvSpPr>
        <p:spPr>
          <a:xfrm>
            <a:off x="1979712" y="6287671"/>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hu-HU" dirty="0"/>
          </a:p>
        </p:txBody>
      </p:sp>
      <p:sp>
        <p:nvSpPr>
          <p:cNvPr id="3" name="Turinio vietos rezervavimo ženklas 2">
            <a:extLst>
              <a:ext uri="{FF2B5EF4-FFF2-40B4-BE49-F238E27FC236}">
                <a16:creationId xmlns="" xmlns:a16="http://schemas.microsoft.com/office/drawing/2014/main" id="{5B1355FA-2C17-4594-B334-357D1D2E01D5}"/>
              </a:ext>
            </a:extLst>
          </p:cNvPr>
          <p:cNvSpPr>
            <a:spLocks noGrp="1"/>
          </p:cNvSpPr>
          <p:nvPr>
            <p:ph idx="1"/>
          </p:nvPr>
        </p:nvSpPr>
        <p:spPr>
          <a:xfrm>
            <a:off x="1115616" y="1688926"/>
            <a:ext cx="7776864" cy="4437237"/>
          </a:xfrm>
        </p:spPr>
        <p:txBody>
          <a:bodyPr/>
          <a:lstStyle/>
          <a:p>
            <a:pPr marL="0" indent="0">
              <a:buNone/>
            </a:pPr>
            <a:endParaRPr lang="lt-LT" sz="2800" dirty="0"/>
          </a:p>
          <a:p>
            <a:pPr algn="just" eaLnBrk="1" hangingPunct="1">
              <a:buFontTx/>
              <a:buNone/>
            </a:pPr>
            <a:r>
              <a:rPr lang="en-GB" altLang="en-US" sz="2800" dirty="0" smtClean="0">
                <a:latin typeface="Times New Roman" panose="02020603050405020304" pitchFamily="18" charset="0"/>
                <a:cs typeface="Times New Roman" panose="02020603050405020304" pitchFamily="18" charset="0"/>
              </a:rPr>
              <a:t>Comments </a:t>
            </a:r>
            <a:r>
              <a:rPr lang="en-GB" altLang="en-US" sz="2800" dirty="0">
                <a:latin typeface="Times New Roman" panose="02020603050405020304" pitchFamily="18" charset="0"/>
                <a:cs typeface="Times New Roman" panose="02020603050405020304" pitchFamily="18" charset="0"/>
              </a:rPr>
              <a:t>should make it clear how the student </a:t>
            </a:r>
            <a:endParaRPr lang="en-GB" altLang="en-US" sz="2800" dirty="0" smtClean="0">
              <a:latin typeface="Times New Roman" panose="02020603050405020304" pitchFamily="18" charset="0"/>
              <a:cs typeface="Times New Roman" panose="02020603050405020304" pitchFamily="18" charset="0"/>
            </a:endParaRPr>
          </a:p>
          <a:p>
            <a:pPr algn="just" eaLnBrk="1" hangingPunct="1">
              <a:buFontTx/>
              <a:buNone/>
            </a:pPr>
            <a:r>
              <a:rPr lang="en-GB" altLang="en-US" sz="2800" dirty="0" smtClean="0">
                <a:latin typeface="Times New Roman" panose="02020603050405020304" pitchFamily="18" charset="0"/>
                <a:cs typeface="Times New Roman" panose="02020603050405020304" pitchFamily="18" charset="0"/>
              </a:rPr>
              <a:t>can </a:t>
            </a:r>
            <a:r>
              <a:rPr lang="en-GB" altLang="en-US" sz="2800" dirty="0">
                <a:latin typeface="Times New Roman" panose="02020603050405020304" pitchFamily="18" charset="0"/>
                <a:cs typeface="Times New Roman" panose="02020603050405020304" pitchFamily="18" charset="0"/>
              </a:rPr>
              <a:t>improve.</a:t>
            </a:r>
          </a:p>
          <a:p>
            <a:pPr algn="just" eaLnBrk="1" hangingPunct="1">
              <a:buFontTx/>
              <a:buNone/>
            </a:pPr>
            <a:endParaRPr lang="en-GB" altLang="en-US" sz="2800" dirty="0">
              <a:latin typeface="Times New Roman" panose="02020603050405020304" pitchFamily="18" charset="0"/>
              <a:cs typeface="Times New Roman" panose="02020603050405020304" pitchFamily="18" charset="0"/>
            </a:endParaRPr>
          </a:p>
          <a:p>
            <a:pPr algn="just" eaLnBrk="1" hangingPunct="1">
              <a:buFontTx/>
              <a:buNone/>
            </a:pPr>
            <a:r>
              <a:rPr lang="en-GB" altLang="en-US" sz="2800" dirty="0" smtClean="0">
                <a:latin typeface="Times New Roman" panose="02020603050405020304" pitchFamily="18" charset="0"/>
                <a:cs typeface="Times New Roman" panose="02020603050405020304" pitchFamily="18" charset="0"/>
              </a:rPr>
              <a:t>Plan </a:t>
            </a:r>
            <a:r>
              <a:rPr lang="en-GB" altLang="en-US" sz="2800" dirty="0">
                <a:latin typeface="Times New Roman" panose="02020603050405020304" pitchFamily="18" charset="0"/>
                <a:cs typeface="Times New Roman" panose="02020603050405020304" pitchFamily="18" charset="0"/>
              </a:rPr>
              <a:t>activities and work with feedback in mind – </a:t>
            </a:r>
            <a:endParaRPr lang="en-GB" altLang="en-US" sz="2800" dirty="0" smtClean="0">
              <a:latin typeface="Times New Roman" panose="02020603050405020304" pitchFamily="18" charset="0"/>
              <a:cs typeface="Times New Roman" panose="02020603050405020304" pitchFamily="18" charset="0"/>
            </a:endParaRPr>
          </a:p>
          <a:p>
            <a:pPr algn="just" eaLnBrk="1" hangingPunct="1">
              <a:buFontTx/>
              <a:buNone/>
            </a:pPr>
            <a:r>
              <a:rPr lang="en-GB" altLang="en-US" sz="2800" dirty="0" smtClean="0">
                <a:latin typeface="Times New Roman" panose="02020603050405020304" pitchFamily="18" charset="0"/>
                <a:cs typeface="Times New Roman" panose="02020603050405020304" pitchFamily="18" charset="0"/>
              </a:rPr>
              <a:t>let </a:t>
            </a:r>
            <a:r>
              <a:rPr lang="en-GB" altLang="en-US" sz="2800" dirty="0">
                <a:latin typeface="Times New Roman" panose="02020603050405020304" pitchFamily="18" charset="0"/>
                <a:cs typeface="Times New Roman" panose="02020603050405020304" pitchFamily="18" charset="0"/>
              </a:rPr>
              <a:t>the design assist the process.</a:t>
            </a:r>
          </a:p>
          <a:p>
            <a:pPr eaLnBrk="1" hangingPunct="1">
              <a:buFontTx/>
              <a:buNone/>
            </a:pPr>
            <a:endParaRPr lang="en-GB" altLang="en-US" sz="2800" dirty="0"/>
          </a:p>
          <a:p>
            <a:endParaRPr lang="en-US" sz="2800" dirty="0"/>
          </a:p>
        </p:txBody>
      </p:sp>
    </p:spTree>
    <p:extLst>
      <p:ext uri="{BB962C8B-B14F-4D97-AF65-F5344CB8AC3E}">
        <p14:creationId xmlns:p14="http://schemas.microsoft.com/office/powerpoint/2010/main" val="39189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1412776"/>
          </a:xfrm>
        </p:spPr>
        <p:txBody>
          <a:bodyPr/>
          <a:lstStyle/>
          <a:p>
            <a:r>
              <a:rPr lang="en-US" sz="3200" b="1" dirty="0" smtClean="0">
                <a:latin typeface="Times New Roman" panose="02020603050405020304" pitchFamily="18" charset="0"/>
                <a:cs typeface="Times New Roman" panose="02020603050405020304" pitchFamily="18" charset="0"/>
              </a:rPr>
              <a:t>2. STUDENTS </a:t>
            </a:r>
            <a:r>
              <a:rPr lang="en-US" sz="3200" b="1" dirty="0">
                <a:latin typeface="Times New Roman" panose="02020603050405020304" pitchFamily="18" charset="0"/>
                <a:cs typeface="Times New Roman" panose="02020603050405020304" pitchFamily="18" charset="0"/>
              </a:rPr>
              <a:t>INVOLVEMENT IN ASSESSMENT PROCESS</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9592" y="1988839"/>
            <a:ext cx="7632848" cy="3767227"/>
          </a:xfrm>
        </p:spPr>
        <p:txBody>
          <a:bodyPr/>
          <a:lstStyle/>
          <a:p>
            <a:pPr marL="0" indent="0" algn="just">
              <a:buNone/>
            </a:pPr>
            <a:r>
              <a:rPr lang="en-US" sz="2400" dirty="0">
                <a:latin typeface="Times New Roman" panose="02020603050405020304" pitchFamily="18" charset="0"/>
                <a:cs typeface="Times New Roman" panose="02020603050405020304" pitchFamily="18" charset="0"/>
              </a:rPr>
              <a:t>Learners may be involved in assessment through self-assessment, through peer assessment and through co-assessment. </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Self - assessment may be realized through the involvement of learners in making decisions about their own learning, particularly about their achievements and learning outcomes (</a:t>
            </a:r>
            <a:r>
              <a:rPr lang="en-US" sz="2400" dirty="0" err="1">
                <a:latin typeface="Times New Roman" panose="02020603050405020304" pitchFamily="18" charset="0"/>
                <a:cs typeface="Times New Roman" panose="02020603050405020304" pitchFamily="18" charset="0"/>
              </a:rPr>
              <a:t>Boud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Falchikov</a:t>
            </a:r>
            <a:r>
              <a:rPr lang="en-US" sz="2400" dirty="0">
                <a:latin typeface="Times New Roman" panose="02020603050405020304" pitchFamily="18" charset="0"/>
                <a:cs typeface="Times New Roman" panose="02020603050405020304" pitchFamily="18" charset="0"/>
              </a:rPr>
              <a:t>, 1989). </a:t>
            </a:r>
          </a:p>
        </p:txBody>
      </p:sp>
      <p:sp>
        <p:nvSpPr>
          <p:cNvPr id="4" name="Footer Placeholder 3"/>
          <p:cNvSpPr>
            <a:spLocks noGrp="1"/>
          </p:cNvSpPr>
          <p:nvPr>
            <p:ph type="ftr" sz="quarter" idx="11"/>
          </p:nvPr>
        </p:nvSpPr>
        <p:spPr>
          <a:xfrm>
            <a:off x="1979712" y="6496259"/>
            <a:ext cx="4896544" cy="365125"/>
          </a:xfrm>
        </p:spPr>
        <p:txBody>
          <a:bodyPr/>
          <a:lstStyle/>
          <a:p>
            <a:pPr>
              <a:defRPr/>
            </a:pPr>
            <a:r>
              <a:rPr lang="hu-HU" dirty="0"/>
              <a:t>KA2 Strategic Partnerships – 2016-1-HU01-KA202-022916   </a:t>
            </a:r>
          </a:p>
          <a:p>
            <a:pPr>
              <a:defRPr/>
            </a:pPr>
            <a:endParaRPr lang="hu-HU" dirty="0"/>
          </a:p>
        </p:txBody>
      </p:sp>
      <p:sp>
        <p:nvSpPr>
          <p:cNvPr id="5" name="Footer Placeholder 3">
            <a:extLst>
              <a:ext uri="{FF2B5EF4-FFF2-40B4-BE49-F238E27FC236}">
                <a16:creationId xmlns="" xmlns:a16="http://schemas.microsoft.com/office/drawing/2014/main" id="{A20BE62A-4725-4117-A77C-467650D389A9}"/>
              </a:ext>
            </a:extLst>
          </p:cNvPr>
          <p:cNvSpPr txBox="1">
            <a:spLocks/>
          </p:cNvSpPr>
          <p:nvPr/>
        </p:nvSpPr>
        <p:spPr>
          <a:xfrm>
            <a:off x="1979712" y="5943600"/>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lt-LT" dirty="0"/>
              <a:t>References: </a:t>
            </a:r>
            <a:r>
              <a:rPr lang="en-US" dirty="0" err="1" smtClean="0"/>
              <a:t>Boud</a:t>
            </a:r>
            <a:r>
              <a:rPr lang="en-US" dirty="0"/>
              <a:t>, D., &amp; Falchikov, N. (1989). Quantitative studies of self-assessment in higher education: a critical analysis of findings. Higher </a:t>
            </a:r>
            <a:r>
              <a:rPr lang="en-US" dirty="0" smtClean="0"/>
              <a:t>Education</a:t>
            </a:r>
            <a:endParaRPr lang="en-US" dirty="0"/>
          </a:p>
        </p:txBody>
      </p:sp>
    </p:spTree>
    <p:extLst>
      <p:ext uri="{BB962C8B-B14F-4D97-AF65-F5344CB8AC3E}">
        <p14:creationId xmlns:p14="http://schemas.microsoft.com/office/powerpoint/2010/main" val="3600525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1412776"/>
          </a:xfrm>
        </p:spPr>
        <p:txBody>
          <a:bodyPr/>
          <a:lstStyle/>
          <a:p>
            <a:r>
              <a:rPr lang="en-US" sz="3200" b="1" dirty="0" smtClean="0">
                <a:latin typeface="Times New Roman" panose="02020603050405020304" pitchFamily="18" charset="0"/>
                <a:cs typeface="Times New Roman" panose="02020603050405020304" pitchFamily="18" charset="0"/>
              </a:rPr>
              <a:t>STUDENTS </a:t>
            </a:r>
            <a:r>
              <a:rPr lang="en-US" sz="3200" b="1" dirty="0">
                <a:latin typeface="Times New Roman" panose="02020603050405020304" pitchFamily="18" charset="0"/>
                <a:cs typeface="Times New Roman" panose="02020603050405020304" pitchFamily="18" charset="0"/>
              </a:rPr>
              <a:t>INVOLVEMENT IN ASSESSMENT PROCESS</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2348880"/>
            <a:ext cx="7704856" cy="3777283"/>
          </a:xfrm>
        </p:spPr>
        <p:txBody>
          <a:bodyPr/>
          <a:lstStyle/>
          <a:p>
            <a:pPr marL="0" indent="0" algn="just">
              <a:buNone/>
            </a:pPr>
            <a:r>
              <a:rPr lang="en-US" sz="2800" dirty="0">
                <a:latin typeface="Times New Roman" panose="02020603050405020304" pitchFamily="18" charset="0"/>
                <a:cs typeface="Times New Roman" panose="02020603050405020304" pitchFamily="18" charset="0"/>
              </a:rPr>
              <a:t>Peer - assessment is the process whereby individuals evaluate their peers (</a:t>
            </a:r>
            <a:r>
              <a:rPr lang="en-US" sz="2800" dirty="0" err="1">
                <a:latin typeface="Times New Roman" panose="02020603050405020304" pitchFamily="18" charset="0"/>
                <a:cs typeface="Times New Roman" panose="02020603050405020304" pitchFamily="18" charset="0"/>
              </a:rPr>
              <a:t>Falchikov</a:t>
            </a:r>
            <a:r>
              <a:rPr lang="en-US" sz="2800" dirty="0">
                <a:latin typeface="Times New Roman" panose="02020603050405020304" pitchFamily="18" charset="0"/>
                <a:cs typeface="Times New Roman" panose="02020603050405020304" pitchFamily="18" charset="0"/>
              </a:rPr>
              <a:t>, 1995; Freeman, 1995). Evaluating the work of peers is a non-anonymous mode of assessment, therefore, the process is also involving learners into the decision or agreement at an early stage.</a:t>
            </a:r>
          </a:p>
          <a:p>
            <a:endParaRPr lang="lt-LT" sz="2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907704" y="6597352"/>
            <a:ext cx="4896544" cy="365125"/>
          </a:xfrm>
        </p:spPr>
        <p:txBody>
          <a:bodyPr/>
          <a:lstStyle/>
          <a:p>
            <a:pPr>
              <a:defRPr/>
            </a:pPr>
            <a:r>
              <a:rPr lang="hu-HU" dirty="0"/>
              <a:t>KA2 Strategic Partnerships – 2016-1-HU01-KA202-022916   </a:t>
            </a:r>
          </a:p>
          <a:p>
            <a:pPr>
              <a:defRPr/>
            </a:pPr>
            <a:endParaRPr lang="hu-HU" dirty="0"/>
          </a:p>
        </p:txBody>
      </p:sp>
      <p:sp>
        <p:nvSpPr>
          <p:cNvPr id="5" name="Footer Placeholder 3">
            <a:extLst>
              <a:ext uri="{FF2B5EF4-FFF2-40B4-BE49-F238E27FC236}">
                <a16:creationId xmlns="" xmlns:a16="http://schemas.microsoft.com/office/drawing/2014/main" id="{A20BE62A-4725-4117-A77C-467650D389A9}"/>
              </a:ext>
            </a:extLst>
          </p:cNvPr>
          <p:cNvSpPr txBox="1">
            <a:spLocks/>
          </p:cNvSpPr>
          <p:nvPr/>
        </p:nvSpPr>
        <p:spPr>
          <a:xfrm>
            <a:off x="1907704" y="5974432"/>
            <a:ext cx="489654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just"/>
            <a:r>
              <a:rPr lang="lt-LT" dirty="0" smtClean="0"/>
              <a:t>References:</a:t>
            </a:r>
            <a:r>
              <a:rPr lang="en-US" dirty="0"/>
              <a:t>Falchikov, N. (1995). Peer feedback marking: developing peer assessment. Innovations in Education and Training International.</a:t>
            </a:r>
          </a:p>
          <a:p>
            <a:pPr algn="just"/>
            <a:r>
              <a:rPr lang="en-US" dirty="0"/>
              <a:t>Freemen, M. (1995). Peer assessment by groups of group work Assessment and Evaluation in Higher Education</a:t>
            </a:r>
            <a:r>
              <a:rPr lang="lt-LT" dirty="0" smtClean="0"/>
              <a:t> </a:t>
            </a:r>
            <a:endParaRPr lang="hu-HU" dirty="0"/>
          </a:p>
        </p:txBody>
      </p:sp>
    </p:spTree>
    <p:extLst>
      <p:ext uri="{BB962C8B-B14F-4D97-AF65-F5344CB8AC3E}">
        <p14:creationId xmlns:p14="http://schemas.microsoft.com/office/powerpoint/2010/main" val="2995178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1412776"/>
          </a:xfrm>
        </p:spPr>
        <p:txBody>
          <a:bodyPr/>
          <a:lstStyle/>
          <a:p>
            <a:r>
              <a:rPr lang="en-US" sz="3200" b="1" dirty="0">
                <a:latin typeface="Times New Roman" panose="02020603050405020304" pitchFamily="18" charset="0"/>
                <a:cs typeface="Times New Roman" panose="02020603050405020304" pitchFamily="18" charset="0"/>
              </a:rPr>
              <a:t>STUDENT INVOLVEMENT IN ASSESSMENT PROCESS</a:t>
            </a:r>
            <a:endParaRPr lang="lt-LT"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2060848"/>
            <a:ext cx="8208912" cy="3594125"/>
          </a:xfrm>
        </p:spPr>
        <p:txBody>
          <a:bodyPr/>
          <a:lstStyle/>
          <a:p>
            <a:pPr algn="just"/>
            <a:r>
              <a:rPr lang="en-US" sz="2400" dirty="0">
                <a:latin typeface="Times New Roman" panose="02020603050405020304" pitchFamily="18" charset="0"/>
                <a:cs typeface="Times New Roman" panose="02020603050405020304" pitchFamily="18" charset="0"/>
              </a:rPr>
              <a:t>Co-assessment is a form of learner participation together with the teacher in the assessment process. This process provides an opportunity for learners to assess themselves while allowing the teachers to carry out the control over the final judgement. </a:t>
            </a: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Self-</a:t>
            </a:r>
            <a:r>
              <a:rPr lang="en-US" sz="2400" dirty="0">
                <a:latin typeface="Times New Roman" panose="02020603050405020304" pitchFamily="18" charset="0"/>
                <a:cs typeface="Times New Roman" panose="02020603050405020304" pitchFamily="18" charset="0"/>
              </a:rPr>
              <a:t>, peer- and co-assessments should not be viewed as assessment methods. They only indicate that the student is involved as one of the assessors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763688" y="6597352"/>
            <a:ext cx="4896544" cy="365125"/>
          </a:xfrm>
        </p:spPr>
        <p:txBody>
          <a:bodyPr/>
          <a:lstStyle/>
          <a:p>
            <a:pPr>
              <a:defRPr/>
            </a:pPr>
            <a:r>
              <a:rPr lang="hu-HU" dirty="0"/>
              <a:t>KA2 Strategic Partnerships – 2016-1-HU01-KA202-022916   </a:t>
            </a:r>
          </a:p>
          <a:p>
            <a:pPr>
              <a:defRPr/>
            </a:pPr>
            <a:endParaRPr lang="hu-HU" dirty="0"/>
          </a:p>
        </p:txBody>
      </p:sp>
      <p:sp>
        <p:nvSpPr>
          <p:cNvPr id="5" name="Footer Placeholder 3">
            <a:extLst>
              <a:ext uri="{FF2B5EF4-FFF2-40B4-BE49-F238E27FC236}">
                <a16:creationId xmlns="" xmlns:a16="http://schemas.microsoft.com/office/drawing/2014/main" id="{A20BE62A-4725-4117-A77C-467650D389A9}"/>
              </a:ext>
            </a:extLst>
          </p:cNvPr>
          <p:cNvSpPr txBox="1">
            <a:spLocks/>
          </p:cNvSpPr>
          <p:nvPr/>
        </p:nvSpPr>
        <p:spPr>
          <a:xfrm>
            <a:off x="1259632" y="5728171"/>
            <a:ext cx="7416824" cy="365125"/>
          </a:xfrm>
          <a:prstGeom prst="rect">
            <a:avLst/>
          </a:prstGeom>
        </p:spPr>
        <p:txBody>
          <a:bodyPr vert="horz" lIns="91440" tIns="45720" rIns="91440" bIns="45720" rtlCol="0" anchor="ctr"/>
          <a:lstStyle>
            <a:defPPr>
              <a:defRPr lang="hu-HU"/>
            </a:defPPr>
            <a:lvl1pPr algn="ctr" rtl="0" fontAlgn="auto">
              <a:spcBef>
                <a:spcPts val="0"/>
              </a:spcBef>
              <a:spcAft>
                <a:spcPts val="0"/>
              </a:spcAft>
              <a:defRPr sz="12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lt-LT" dirty="0"/>
              <a:t>References: </a:t>
            </a:r>
            <a:r>
              <a:rPr lang="en-US" dirty="0"/>
              <a:t>Based on: </a:t>
            </a:r>
            <a:r>
              <a:rPr lang="en-US" dirty="0" smtClean="0"/>
              <a:t/>
            </a:r>
            <a:br>
              <a:rPr lang="en-US" dirty="0" smtClean="0"/>
            </a:br>
            <a:r>
              <a:rPr lang="en-US" u="sng" dirty="0" smtClean="0">
                <a:hlinkClick r:id="rId2"/>
              </a:rPr>
              <a:t>https</a:t>
            </a:r>
            <a:r>
              <a:rPr lang="en-US" u="sng" dirty="0">
                <a:hlinkClick r:id="rId2"/>
              </a:rPr>
              <a:t>://www.reading.ac.uk/engageinassessment/using-technology/eia-managing-assessment-with-technology.aspx</a:t>
            </a:r>
            <a:r>
              <a:rPr lang="en-US" b="1" dirty="0"/>
              <a:t>  </a:t>
            </a:r>
            <a:endParaRPr lang="en-US" dirty="0"/>
          </a:p>
        </p:txBody>
      </p:sp>
    </p:spTree>
    <p:extLst>
      <p:ext uri="{BB962C8B-B14F-4D97-AF65-F5344CB8AC3E}">
        <p14:creationId xmlns:p14="http://schemas.microsoft.com/office/powerpoint/2010/main" val="12959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extBox 1"/>
          <p:cNvSpPr txBox="1"/>
          <p:nvPr/>
        </p:nvSpPr>
        <p:spPr>
          <a:xfrm>
            <a:off x="699584" y="1652113"/>
            <a:ext cx="784317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There are multiple taxonomies of </a:t>
            </a:r>
            <a:r>
              <a:rPr lang="en-US" sz="2800" b="1" dirty="0" smtClean="0">
                <a:latin typeface="Times New Roman" panose="02020603050405020304" pitchFamily="18" charset="0"/>
                <a:cs typeface="Times New Roman" panose="02020603050405020304" pitchFamily="18" charset="0"/>
              </a:rPr>
              <a:t>assessment:</a:t>
            </a:r>
            <a:endParaRPr lang="en-US" sz="2800" b="1" dirty="0">
              <a:latin typeface="Times New Roman" panose="02020603050405020304" pitchFamily="18" charset="0"/>
              <a:cs typeface="Times New Roman" panose="02020603050405020304" pitchFamily="18" charset="0"/>
            </a:endParaRPr>
          </a:p>
        </p:txBody>
      </p:sp>
      <p:sp>
        <p:nvSpPr>
          <p:cNvPr id="16" name="Title 4"/>
          <p:cNvSpPr txBox="1">
            <a:spLocks/>
          </p:cNvSpPr>
          <p:nvPr/>
        </p:nvSpPr>
        <p:spPr>
          <a:xfrm>
            <a:off x="-37610" y="1080053"/>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endParaRPr lang="en-US" sz="3200" b="0" kern="0" dirty="0">
              <a:solidFill>
                <a:srgbClr val="01453D"/>
              </a:solidFill>
              <a:latin typeface="Open Sans"/>
              <a:cs typeface="Open Sans"/>
              <a:sym typeface="Arial"/>
              <a:rtl val="0"/>
            </a:endParaRPr>
          </a:p>
        </p:txBody>
      </p:sp>
      <p:sp>
        <p:nvSpPr>
          <p:cNvPr id="3" name="Title 2"/>
          <p:cNvSpPr>
            <a:spLocks noGrp="1"/>
          </p:cNvSpPr>
          <p:nvPr>
            <p:ph type="title"/>
          </p:nvPr>
        </p:nvSpPr>
        <p:spPr>
          <a:xfrm>
            <a:off x="611560" y="0"/>
            <a:ext cx="8532440" cy="1412776"/>
          </a:xfrm>
        </p:spPr>
        <p:txBody>
          <a:bodyPr/>
          <a:lstStyle/>
          <a:p>
            <a:r>
              <a:rPr lang="en-US" sz="3200" b="1" dirty="0">
                <a:latin typeface="Times New Roman" panose="02020603050405020304" pitchFamily="18" charset="0"/>
                <a:cs typeface="Times New Roman" panose="02020603050405020304" pitchFamily="18" charset="0"/>
              </a:rPr>
              <a:t>ASSESSMENT AS LEARNING DESIGN</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971600" y="2241352"/>
            <a:ext cx="7792880" cy="3667158"/>
          </a:xfrm>
          <a:prstGeom prst="rect">
            <a:avLst/>
          </a:prstGeom>
        </p:spPr>
        <p:txBody>
          <a:bodyPr wrap="square">
            <a:spAutoFit/>
          </a:bodyPr>
          <a:lstStyle/>
          <a:p>
            <a:pPr marL="457200" lvl="0" indent="-457200">
              <a:lnSpc>
                <a:spcPct val="115000"/>
              </a:lnSpc>
              <a:spcAft>
                <a:spcPts val="0"/>
              </a:spcAft>
              <a:buFont typeface="+mj-lt"/>
              <a:buAutoNum type="arabicPeriod"/>
            </a:pPr>
            <a:r>
              <a:rPr lang="en-US" sz="2000" b="1" u="sng" dirty="0">
                <a:latin typeface="Times New Roman" panose="02020603050405020304" pitchFamily="18" charset="0"/>
                <a:ea typeface="Calibri" panose="020F0502020204030204" pitchFamily="34" charset="0"/>
                <a:cs typeface="Times New Roman" panose="02020603050405020304" pitchFamily="18" charset="0"/>
              </a:rPr>
              <a:t>Inquiry based </a:t>
            </a:r>
            <a:r>
              <a:rPr lang="en-US" sz="2000" b="1" u="sng" dirty="0" smtClean="0">
                <a:latin typeface="Times New Roman" panose="02020603050405020304" pitchFamily="18" charset="0"/>
                <a:ea typeface="Calibri" panose="020F0502020204030204" pitchFamily="34" charset="0"/>
                <a:cs typeface="Times New Roman" panose="02020603050405020304" pitchFamily="18" charset="0"/>
              </a:rPr>
              <a:t>learning;</a:t>
            </a:r>
            <a:br>
              <a:rPr lang="en-US" sz="2000" b="1" u="sng"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For </a:t>
            </a:r>
            <a:r>
              <a:rPr lang="en-US" sz="2000" dirty="0" smtClean="0">
                <a:latin typeface="Times New Roman" panose="02020603050405020304" pitchFamily="18" charset="0"/>
                <a:cs typeface="Times New Roman" panose="02020603050405020304" pitchFamily="18" charset="0"/>
              </a:rPr>
              <a:t>more information: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1400" u="sng" dirty="0" smtClean="0">
                <a:latin typeface="Times New Roman" panose="02020603050405020304" pitchFamily="18" charset="0"/>
                <a:cs typeface="Times New Roman" panose="02020603050405020304" pitchFamily="18" charset="0"/>
                <a:hlinkClick r:id="rId3"/>
              </a:rPr>
              <a:t>https</a:t>
            </a:r>
            <a:r>
              <a:rPr lang="en-US" sz="1400" u="sng" dirty="0">
                <a:latin typeface="Times New Roman" panose="02020603050405020304" pitchFamily="18" charset="0"/>
                <a:cs typeface="Times New Roman" panose="02020603050405020304" pitchFamily="18" charset="0"/>
                <a:hlinkClick r:id="rId3"/>
              </a:rPr>
              <a:t>://teachingtools.ophea.net/supplements/inquiry-based-learning/assessment-inquiry-based-learning</a:t>
            </a:r>
            <a:r>
              <a:rPr lang="en-US" sz="14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1200" u="sng"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15000"/>
              </a:lnSpc>
              <a:spcAft>
                <a:spcPts val="0"/>
              </a:spcAft>
              <a:buFont typeface="+mj-lt"/>
              <a:buAutoNum type="arabicPeriod"/>
            </a:pPr>
            <a:r>
              <a:rPr lang="en-US" sz="2000" b="1" u="sng" dirty="0" smtClean="0">
                <a:latin typeface="Times New Roman" panose="02020603050405020304" pitchFamily="18" charset="0"/>
                <a:cs typeface="Times New Roman" panose="02020603050405020304" pitchFamily="18" charset="0"/>
              </a:rPr>
              <a:t>Flipped </a:t>
            </a:r>
            <a:r>
              <a:rPr lang="en-US" sz="2000" b="1" u="sng" dirty="0">
                <a:latin typeface="Times New Roman" panose="02020603050405020304" pitchFamily="18" charset="0"/>
                <a:cs typeface="Times New Roman" panose="02020603050405020304" pitchFamily="18" charset="0"/>
              </a:rPr>
              <a:t>classroom learning </a:t>
            </a:r>
            <a:r>
              <a:rPr lang="en-US" sz="2000" b="1" u="sng" dirty="0" smtClean="0">
                <a:latin typeface="Times New Roman" panose="02020603050405020304" pitchFamily="18" charset="0"/>
                <a:cs typeface="Times New Roman" panose="02020603050405020304" pitchFamily="18" charset="0"/>
              </a:rPr>
              <a:t>assessment</a:t>
            </a:r>
            <a:br>
              <a:rPr lang="en-US" sz="2000" b="1" u="sng"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more information: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1400" u="sng" dirty="0" smtClean="0">
                <a:latin typeface="Times New Roman" panose="02020603050405020304" pitchFamily="18" charset="0"/>
                <a:cs typeface="Times New Roman" panose="02020603050405020304" pitchFamily="18" charset="0"/>
                <a:hlinkClick r:id="rId4"/>
              </a:rPr>
              <a:t>https</a:t>
            </a:r>
            <a:r>
              <a:rPr lang="en-US" sz="1400" u="sng" dirty="0">
                <a:latin typeface="Times New Roman" panose="02020603050405020304" pitchFamily="18" charset="0"/>
                <a:cs typeface="Times New Roman" panose="02020603050405020304" pitchFamily="18" charset="0"/>
                <a:hlinkClick r:id="rId4"/>
              </a:rPr>
              <a:t>://</a:t>
            </a:r>
            <a:r>
              <a:rPr lang="en-US" sz="1400" u="sng" dirty="0" smtClean="0">
                <a:latin typeface="Times New Roman" panose="02020603050405020304" pitchFamily="18" charset="0"/>
                <a:cs typeface="Times New Roman" panose="02020603050405020304" pitchFamily="18" charset="0"/>
                <a:hlinkClick r:id="rId4"/>
              </a:rPr>
              <a:t>www.edutopia.org/blog/five-steps-formative-assessment-jon-bergmann</a:t>
            </a:r>
            <a:r>
              <a:rPr lang="en-US" sz="1400" u="sng" dirty="0" smtClean="0">
                <a:latin typeface="Times New Roman" panose="02020603050405020304" pitchFamily="18" charset="0"/>
                <a:cs typeface="Times New Roman" panose="02020603050405020304" pitchFamily="18" charset="0"/>
              </a:rPr>
              <a:t/>
            </a:r>
            <a:br>
              <a:rPr lang="en-US" sz="1400" u="sng" dirty="0" smtClean="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457200" indent="-457200">
              <a:lnSpc>
                <a:spcPct val="115000"/>
              </a:lnSpc>
              <a:spcAft>
                <a:spcPts val="0"/>
              </a:spcAft>
              <a:buFont typeface="+mj-lt"/>
              <a:buAutoNum type="arabicPeriod"/>
            </a:pPr>
            <a:r>
              <a:rPr lang="en-US" sz="2000" b="1" u="sng" dirty="0" smtClean="0">
                <a:latin typeface="Times New Roman" panose="02020603050405020304" pitchFamily="18" charset="0"/>
                <a:cs typeface="Times New Roman" panose="02020603050405020304" pitchFamily="18" charset="0"/>
              </a:rPr>
              <a:t>Interactive </a:t>
            </a:r>
            <a:r>
              <a:rPr lang="en-US" sz="2000" b="1" u="sng" dirty="0">
                <a:latin typeface="Times New Roman" panose="02020603050405020304" pitchFamily="18" charset="0"/>
                <a:cs typeface="Times New Roman" panose="02020603050405020304" pitchFamily="18" charset="0"/>
              </a:rPr>
              <a:t>and connected </a:t>
            </a:r>
            <a:r>
              <a:rPr lang="en-US" sz="2000" b="1" u="sng" dirty="0" smtClean="0">
                <a:latin typeface="Times New Roman" panose="02020603050405020304" pitchFamily="18" charset="0"/>
                <a:cs typeface="Times New Roman" panose="02020603050405020304" pitchFamily="18" charset="0"/>
              </a:rPr>
              <a:t>learning</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more information: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1400" u="sng" dirty="0" smtClean="0">
                <a:latin typeface="Times New Roman" panose="02020603050405020304" pitchFamily="18" charset="0"/>
                <a:cs typeface="Times New Roman" panose="02020603050405020304" pitchFamily="18" charset="0"/>
                <a:hlinkClick r:id="rId5"/>
              </a:rPr>
              <a:t>https</a:t>
            </a:r>
            <a:r>
              <a:rPr lang="en-US" sz="1400" u="sng" dirty="0">
                <a:latin typeface="Times New Roman" panose="02020603050405020304" pitchFamily="18" charset="0"/>
                <a:cs typeface="Times New Roman" panose="02020603050405020304" pitchFamily="18" charset="0"/>
                <a:hlinkClick r:id="rId5"/>
              </a:rPr>
              <a:t>://</a:t>
            </a:r>
            <a:r>
              <a:rPr lang="en-US" sz="1400" u="sng" dirty="0" smtClean="0">
                <a:latin typeface="Times New Roman" panose="02020603050405020304" pitchFamily="18" charset="0"/>
                <a:cs typeface="Times New Roman" panose="02020603050405020304" pitchFamily="18" charset="0"/>
                <a:hlinkClick r:id="rId5"/>
              </a:rPr>
              <a:t>www.brookings.edu/wp-content/uploads/2016/06/1006_personalize_learning_west.pdf</a:t>
            </a:r>
            <a:endParaRPr lang="en-US" sz="2000" u="sng" dirty="0">
              <a:latin typeface="Times New Roman" panose="02020603050405020304" pitchFamily="18" charset="0"/>
              <a:cs typeface="Times New Roman" panose="02020603050405020304" pitchFamily="18" charset="0"/>
            </a:endParaRPr>
          </a:p>
        </p:txBody>
      </p:sp>
      <p:sp>
        <p:nvSpPr>
          <p:cNvPr id="7" name="Footer Placeholder 3"/>
          <p:cNvSpPr>
            <a:spLocks noGrp="1"/>
          </p:cNvSpPr>
          <p:nvPr>
            <p:ph type="ftr" sz="quarter" idx="11"/>
          </p:nvPr>
        </p:nvSpPr>
        <p:spPr>
          <a:xfrm>
            <a:off x="1763688" y="6597352"/>
            <a:ext cx="4896544" cy="365125"/>
          </a:xfrm>
        </p:spPr>
        <p:txBody>
          <a:bodyPr/>
          <a:lstStyle/>
          <a:p>
            <a:pPr>
              <a:defRPr/>
            </a:pPr>
            <a:r>
              <a:rPr lang="hu-HU" dirty="0"/>
              <a:t>KA2 Strategic Partnerships – 2016-1-HU01-KA202-022916   </a:t>
            </a:r>
          </a:p>
          <a:p>
            <a:pPr>
              <a:defRPr/>
            </a:pPr>
            <a:endParaRPr lang="hu-HU" dirty="0"/>
          </a:p>
        </p:txBody>
      </p:sp>
    </p:spTree>
    <p:extLst>
      <p:ext uri="{BB962C8B-B14F-4D97-AF65-F5344CB8AC3E}">
        <p14:creationId xmlns:p14="http://schemas.microsoft.com/office/powerpoint/2010/main" val="1740834022"/>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1436</TotalTime>
  <Words>1549</Words>
  <Application>Microsoft Macintosh PowerPoint</Application>
  <PresentationFormat>On-screen Show (4:3)</PresentationFormat>
  <Paragraphs>174</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ＭＳ Ｐゴシック</vt:lpstr>
      <vt:lpstr>Open Sans</vt:lpstr>
      <vt:lpstr>Times New Roman</vt:lpstr>
      <vt:lpstr>Arial</vt:lpstr>
      <vt:lpstr>Office-téma</vt:lpstr>
      <vt:lpstr>LEARNING ORIENTED ASSESSMENT 1.Feedback to improve students learning 2.Student involvement in assessment process 3. Assessment for learning</vt:lpstr>
      <vt:lpstr>1.FEEDBACK TO IMPROVE STUDENTS LEARNING</vt:lpstr>
      <vt:lpstr>FEEDBACK: WATCH THE VIDEO</vt:lpstr>
      <vt:lpstr>FEEDBACK FOR IMPROVEMENT</vt:lpstr>
      <vt:lpstr>FEEDBACK FOR IMPROVEMENT</vt:lpstr>
      <vt:lpstr>2. STUDENTS INVOLVEMENT IN ASSESSMENT PROCESS</vt:lpstr>
      <vt:lpstr>STUDENTS INVOLVEMENT IN ASSESSMENT PROCESS</vt:lpstr>
      <vt:lpstr>STUDENT INVOLVEMENT IN ASSESSMENT PROCESS</vt:lpstr>
      <vt:lpstr>ASSESSMENT AS LEARNING DESIGN</vt:lpstr>
      <vt:lpstr>ASSESSMENT AS LEARNING DESIGN</vt:lpstr>
      <vt:lpstr>ASSESSMENT OF LEARNING</vt:lpstr>
      <vt:lpstr>ASSESSMENT AS LEARNING</vt:lpstr>
      <vt:lpstr>ASSESSMENT AS AND OF LEARNING: WATCH THE VIDEO</vt:lpstr>
      <vt:lpstr>ASSESSMENT FOR LEARNING </vt:lpstr>
      <vt:lpstr>ASSESSMENT FOR LEARNING </vt:lpstr>
      <vt:lpstr>ASSESSMENT FOR LEARNING </vt:lpstr>
      <vt:lpstr>ASSESSMENT FOR LEARNING </vt:lpstr>
      <vt:lpstr>How to use and to plan Assessment for Learning in classroom practice?</vt:lpstr>
      <vt:lpstr>How to use and to plan Assessment for Learning in classroom practice?</vt:lpstr>
      <vt:lpstr>ASSESSMENT TASKS AS LEARNING TASKS</vt:lpstr>
      <vt:lpstr>ASSESSMENT TASKS AS LEARNING TASKS</vt:lpstr>
      <vt:lpstr>ASSESSMENT TASKS AS LEARNING TASKS</vt:lpstr>
      <vt:lpstr>References</vt:lpstr>
      <vt:lpstr>References</vt:lpstr>
    </vt:vector>
  </TitlesOfParts>
  <Company>EDEN</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Szalma Éva</dc:creator>
  <cp:lastModifiedBy>danute.pranckute@gmail.com</cp:lastModifiedBy>
  <cp:revision>81</cp:revision>
  <dcterms:created xsi:type="dcterms:W3CDTF">2016-11-21T12:12:10Z</dcterms:created>
  <dcterms:modified xsi:type="dcterms:W3CDTF">2018-04-05T11:27:09Z</dcterms:modified>
</cp:coreProperties>
</file>